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Lst>
  <p:sldSz cx="7772400" cy="10058400"/>
  <p:notesSz cx="6858000" cy="9144000"/>
  <p:embeddedFontLst>
    <p:embeddedFont>
      <p:font typeface="Montserrat 1" panose="020B0604020202020204" charset="0"/>
      <p:regular r:id="rId10"/>
    </p:embeddedFont>
    <p:embeddedFont>
      <p:font typeface="Montserrat 2" panose="020B0604020202020204" charset="0"/>
      <p:regular r:id="rId11"/>
    </p:embeddedFont>
    <p:embeddedFont>
      <p:font typeface="Montserrat 3" panose="020B0604020202020204" charset="0"/>
      <p:regular r:id="rId12"/>
    </p:embeddedFont>
    <p:embeddedFont>
      <p:font typeface="Montserrat 4"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69438-0C7C-192A-59EC-ED748762E576}" v="76" dt="2026-05-14T16:53:46.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gren, Avery" userId="S::aberggren@marketron.net::be9f65dd-ba6a-45f2-9dd3-01ff945823fa" providerId="AD" clId="Web-{94069438-0C7C-192A-59EC-ED748762E576}"/>
    <pc:docChg chg="modSld">
      <pc:chgData name="Berggren, Avery" userId="S::aberggren@marketron.net::be9f65dd-ba6a-45f2-9dd3-01ff945823fa" providerId="AD" clId="Web-{94069438-0C7C-192A-59EC-ED748762E576}" dt="2026-05-14T16:53:45.707" v="46" actId="20577"/>
      <pc:docMkLst>
        <pc:docMk/>
      </pc:docMkLst>
      <pc:sldChg chg="delSp modSp">
        <pc:chgData name="Berggren, Avery" userId="S::aberggren@marketron.net::be9f65dd-ba6a-45f2-9dd3-01ff945823fa" providerId="AD" clId="Web-{94069438-0C7C-192A-59EC-ED748762E576}" dt="2026-05-14T16:52:14.094" v="21"/>
        <pc:sldMkLst>
          <pc:docMk/>
          <pc:sldMk cId="0" sldId="256"/>
        </pc:sldMkLst>
        <pc:spChg chg="del mod">
          <ac:chgData name="Berggren, Avery" userId="S::aberggren@marketron.net::be9f65dd-ba6a-45f2-9dd3-01ff945823fa" providerId="AD" clId="Web-{94069438-0C7C-192A-59EC-ED748762E576}" dt="2026-05-14T16:52:14.094" v="21"/>
          <ac:spMkLst>
            <pc:docMk/>
            <pc:sldMk cId="0" sldId="256"/>
            <ac:spMk id="8" creationId="{00000000-0000-0000-0000-000000000000}"/>
          </ac:spMkLst>
        </pc:spChg>
        <pc:spChg chg="mod">
          <ac:chgData name="Berggren, Avery" userId="S::aberggren@marketron.net::be9f65dd-ba6a-45f2-9dd3-01ff945823fa" providerId="AD" clId="Web-{94069438-0C7C-192A-59EC-ED748762E576}" dt="2026-05-14T16:51:08.920" v="3" actId="1076"/>
          <ac:spMkLst>
            <pc:docMk/>
            <pc:sldMk cId="0" sldId="256"/>
            <ac:spMk id="9" creationId="{00000000-0000-0000-0000-000000000000}"/>
          </ac:spMkLst>
        </pc:spChg>
        <pc:spChg chg="mod">
          <ac:chgData name="Berggren, Avery" userId="S::aberggren@marketron.net::be9f65dd-ba6a-45f2-9dd3-01ff945823fa" providerId="AD" clId="Web-{94069438-0C7C-192A-59EC-ED748762E576}" dt="2026-05-14T16:51:02.389" v="2" actId="1076"/>
          <ac:spMkLst>
            <pc:docMk/>
            <pc:sldMk cId="0" sldId="256"/>
            <ac:spMk id="12" creationId="{00000000-0000-0000-0000-000000000000}"/>
          </ac:spMkLst>
        </pc:spChg>
        <pc:spChg chg="mod">
          <ac:chgData name="Berggren, Avery" userId="S::aberggren@marketron.net::be9f65dd-ba6a-45f2-9dd3-01ff945823fa" providerId="AD" clId="Web-{94069438-0C7C-192A-59EC-ED748762E576}" dt="2026-05-14T16:50:54.451" v="0" actId="1076"/>
          <ac:spMkLst>
            <pc:docMk/>
            <pc:sldMk cId="0" sldId="256"/>
            <ac:spMk id="14" creationId="{00000000-0000-0000-0000-000000000000}"/>
          </ac:spMkLst>
        </pc:spChg>
        <pc:spChg chg="mod">
          <ac:chgData name="Berggren, Avery" userId="S::aberggren@marketron.net::be9f65dd-ba6a-45f2-9dd3-01ff945823fa" providerId="AD" clId="Web-{94069438-0C7C-192A-59EC-ED748762E576}" dt="2026-05-14T16:51:57.094" v="17" actId="1076"/>
          <ac:spMkLst>
            <pc:docMk/>
            <pc:sldMk cId="0" sldId="256"/>
            <ac:spMk id="18" creationId="{00000000-0000-0000-0000-000000000000}"/>
          </ac:spMkLst>
        </pc:spChg>
        <pc:spChg chg="del mod">
          <ac:chgData name="Berggren, Avery" userId="S::aberggren@marketron.net::be9f65dd-ba6a-45f2-9dd3-01ff945823fa" providerId="AD" clId="Web-{94069438-0C7C-192A-59EC-ED748762E576}" dt="2026-05-14T16:52:12.251" v="20"/>
          <ac:spMkLst>
            <pc:docMk/>
            <pc:sldMk cId="0" sldId="256"/>
            <ac:spMk id="19" creationId="{00000000-0000-0000-0000-000000000000}"/>
          </ac:spMkLst>
        </pc:spChg>
      </pc:sldChg>
      <pc:sldChg chg="modSp">
        <pc:chgData name="Berggren, Avery" userId="S::aberggren@marketron.net::be9f65dd-ba6a-45f2-9dd3-01ff945823fa" providerId="AD" clId="Web-{94069438-0C7C-192A-59EC-ED748762E576}" dt="2026-05-14T16:52:47.049" v="28" actId="20577"/>
        <pc:sldMkLst>
          <pc:docMk/>
          <pc:sldMk cId="0" sldId="257"/>
        </pc:sldMkLst>
        <pc:spChg chg="mod">
          <ac:chgData name="Berggren, Avery" userId="S::aberggren@marketron.net::be9f65dd-ba6a-45f2-9dd3-01ff945823fa" providerId="AD" clId="Web-{94069438-0C7C-192A-59EC-ED748762E576}" dt="2026-05-14T16:52:47.049" v="28" actId="20577"/>
          <ac:spMkLst>
            <pc:docMk/>
            <pc:sldMk cId="0" sldId="257"/>
            <ac:spMk id="7" creationId="{00000000-0000-0000-0000-000000000000}"/>
          </ac:spMkLst>
        </pc:spChg>
      </pc:sldChg>
      <pc:sldChg chg="modSp">
        <pc:chgData name="Berggren, Avery" userId="S::aberggren@marketron.net::be9f65dd-ba6a-45f2-9dd3-01ff945823fa" providerId="AD" clId="Web-{94069438-0C7C-192A-59EC-ED748762E576}" dt="2026-05-14T16:53:10.612" v="33" actId="20577"/>
        <pc:sldMkLst>
          <pc:docMk/>
          <pc:sldMk cId="0" sldId="258"/>
        </pc:sldMkLst>
        <pc:spChg chg="mod">
          <ac:chgData name="Berggren, Avery" userId="S::aberggren@marketron.net::be9f65dd-ba6a-45f2-9dd3-01ff945823fa" providerId="AD" clId="Web-{94069438-0C7C-192A-59EC-ED748762E576}" dt="2026-05-14T16:53:10.612" v="33" actId="20577"/>
          <ac:spMkLst>
            <pc:docMk/>
            <pc:sldMk cId="0" sldId="258"/>
            <ac:spMk id="7" creationId="{00000000-0000-0000-0000-000000000000}"/>
          </ac:spMkLst>
        </pc:spChg>
      </pc:sldChg>
      <pc:sldChg chg="modSp">
        <pc:chgData name="Berggren, Avery" userId="S::aberggren@marketron.net::be9f65dd-ba6a-45f2-9dd3-01ff945823fa" providerId="AD" clId="Web-{94069438-0C7C-192A-59EC-ED748762E576}" dt="2026-05-14T16:53:28.894" v="37" actId="20577"/>
        <pc:sldMkLst>
          <pc:docMk/>
          <pc:sldMk cId="0" sldId="259"/>
        </pc:sldMkLst>
        <pc:spChg chg="mod">
          <ac:chgData name="Berggren, Avery" userId="S::aberggren@marketron.net::be9f65dd-ba6a-45f2-9dd3-01ff945823fa" providerId="AD" clId="Web-{94069438-0C7C-192A-59EC-ED748762E576}" dt="2026-05-14T16:53:28.894" v="37" actId="20577"/>
          <ac:spMkLst>
            <pc:docMk/>
            <pc:sldMk cId="0" sldId="259"/>
            <ac:spMk id="7" creationId="{00000000-0000-0000-0000-000000000000}"/>
          </ac:spMkLst>
        </pc:spChg>
      </pc:sldChg>
      <pc:sldChg chg="modSp">
        <pc:chgData name="Berggren, Avery" userId="S::aberggren@marketron.net::be9f65dd-ba6a-45f2-9dd3-01ff945823fa" providerId="AD" clId="Web-{94069438-0C7C-192A-59EC-ED748762E576}" dt="2026-05-14T16:53:45.707" v="46" actId="20577"/>
        <pc:sldMkLst>
          <pc:docMk/>
          <pc:sldMk cId="0" sldId="260"/>
        </pc:sldMkLst>
        <pc:spChg chg="mod">
          <ac:chgData name="Berggren, Avery" userId="S::aberggren@marketron.net::be9f65dd-ba6a-45f2-9dd3-01ff945823fa" providerId="AD" clId="Web-{94069438-0C7C-192A-59EC-ED748762E576}" dt="2026-05-14T16:53:45.707" v="46" actId="20577"/>
          <ac:spMkLst>
            <pc:docMk/>
            <pc:sldMk cId="0" sldId="260"/>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31214"/>
            <a:ext cx="7956915" cy="7206671"/>
          </a:xfrm>
          <a:custGeom>
            <a:avLst/>
            <a:gdLst/>
            <a:ahLst/>
            <a:cxnLst/>
            <a:rect l="l" t="t" r="r" b="b"/>
            <a:pathLst>
              <a:path w="7956915" h="7206671">
                <a:moveTo>
                  <a:pt x="0" y="0"/>
                </a:moveTo>
                <a:lnTo>
                  <a:pt x="7956915" y="0"/>
                </a:lnTo>
                <a:lnTo>
                  <a:pt x="7956915" y="7206671"/>
                </a:lnTo>
                <a:lnTo>
                  <a:pt x="0" y="7206671"/>
                </a:lnTo>
                <a:lnTo>
                  <a:pt x="0" y="0"/>
                </a:lnTo>
                <a:close/>
              </a:path>
            </a:pathLst>
          </a:custGeom>
          <a:blipFill>
            <a:blip r:embed="rId2"/>
            <a:stretch>
              <a:fillRect/>
            </a:stretch>
          </a:blipFill>
        </p:spPr>
      </p:sp>
      <p:sp>
        <p:nvSpPr>
          <p:cNvPr id="3" name="Freeform 3"/>
          <p:cNvSpPr/>
          <p:nvPr/>
        </p:nvSpPr>
        <p:spPr>
          <a:xfrm>
            <a:off x="0" y="2489584"/>
            <a:ext cx="7956915" cy="3484306"/>
          </a:xfrm>
          <a:custGeom>
            <a:avLst/>
            <a:gdLst/>
            <a:ahLst/>
            <a:cxnLst/>
            <a:rect l="l" t="t" r="r" b="b"/>
            <a:pathLst>
              <a:path w="7956915" h="3484306">
                <a:moveTo>
                  <a:pt x="0" y="0"/>
                </a:moveTo>
                <a:lnTo>
                  <a:pt x="7956915" y="0"/>
                </a:lnTo>
                <a:lnTo>
                  <a:pt x="7956915" y="3484307"/>
                </a:lnTo>
                <a:lnTo>
                  <a:pt x="0" y="3484307"/>
                </a:lnTo>
                <a:lnTo>
                  <a:pt x="0" y="0"/>
                </a:lnTo>
                <a:close/>
              </a:path>
            </a:pathLst>
          </a:custGeom>
          <a:blipFill>
            <a:blip r:embed="rId3"/>
            <a:stretch>
              <a:fillRect/>
            </a:stretch>
          </a:blipFill>
        </p:spPr>
      </p:sp>
      <p:sp>
        <p:nvSpPr>
          <p:cNvPr id="4" name="Freeform 4"/>
          <p:cNvSpPr/>
          <p:nvPr/>
        </p:nvSpPr>
        <p:spPr>
          <a:xfrm>
            <a:off x="5375973" y="235961"/>
            <a:ext cx="2221665" cy="2311329"/>
          </a:xfrm>
          <a:custGeom>
            <a:avLst/>
            <a:gdLst/>
            <a:ahLst/>
            <a:cxnLst/>
            <a:rect l="l" t="t" r="r" b="b"/>
            <a:pathLst>
              <a:path w="2221665" h="2311329">
                <a:moveTo>
                  <a:pt x="0" y="0"/>
                </a:moveTo>
                <a:lnTo>
                  <a:pt x="2221665" y="0"/>
                </a:lnTo>
                <a:lnTo>
                  <a:pt x="2221665" y="2311329"/>
                </a:lnTo>
                <a:lnTo>
                  <a:pt x="0" y="2311329"/>
                </a:lnTo>
                <a:lnTo>
                  <a:pt x="0" y="0"/>
                </a:lnTo>
                <a:close/>
              </a:path>
            </a:pathLst>
          </a:custGeom>
          <a:blipFill>
            <a:blip r:embed="rId4"/>
            <a:stretch>
              <a:fillRect/>
            </a:stretch>
          </a:blipFill>
        </p:spPr>
      </p:sp>
      <p:sp>
        <p:nvSpPr>
          <p:cNvPr id="5" name="Freeform 5"/>
          <p:cNvSpPr/>
          <p:nvPr/>
        </p:nvSpPr>
        <p:spPr>
          <a:xfrm>
            <a:off x="416985" y="3711084"/>
            <a:ext cx="1082083" cy="137064"/>
          </a:xfrm>
          <a:custGeom>
            <a:avLst/>
            <a:gdLst/>
            <a:ahLst/>
            <a:cxnLst/>
            <a:rect l="l" t="t" r="r" b="b"/>
            <a:pathLst>
              <a:path w="1082083" h="137064">
                <a:moveTo>
                  <a:pt x="0" y="0"/>
                </a:moveTo>
                <a:lnTo>
                  <a:pt x="1082083" y="0"/>
                </a:lnTo>
                <a:lnTo>
                  <a:pt x="1082083" y="137064"/>
                </a:lnTo>
                <a:lnTo>
                  <a:pt x="0" y="137064"/>
                </a:lnTo>
                <a:lnTo>
                  <a:pt x="0" y="0"/>
                </a:lnTo>
                <a:close/>
              </a:path>
            </a:pathLst>
          </a:custGeom>
          <a:blipFill>
            <a:blip r:embed="rId5"/>
            <a:stretch>
              <a:fillRect/>
            </a:stretch>
          </a:blipFill>
        </p:spPr>
      </p:sp>
      <p:sp>
        <p:nvSpPr>
          <p:cNvPr id="6" name="Freeform 6"/>
          <p:cNvSpPr/>
          <p:nvPr/>
        </p:nvSpPr>
        <p:spPr>
          <a:xfrm>
            <a:off x="1944835" y="6707316"/>
            <a:ext cx="158705" cy="1281797"/>
          </a:xfrm>
          <a:custGeom>
            <a:avLst/>
            <a:gdLst/>
            <a:ahLst/>
            <a:cxnLst/>
            <a:rect l="l" t="t" r="r" b="b"/>
            <a:pathLst>
              <a:path w="158705" h="1281797">
                <a:moveTo>
                  <a:pt x="0" y="0"/>
                </a:moveTo>
                <a:lnTo>
                  <a:pt x="158706" y="0"/>
                </a:lnTo>
                <a:lnTo>
                  <a:pt x="158706" y="1281797"/>
                </a:lnTo>
                <a:lnTo>
                  <a:pt x="0" y="1281797"/>
                </a:lnTo>
                <a:lnTo>
                  <a:pt x="0" y="0"/>
                </a:lnTo>
                <a:close/>
              </a:path>
            </a:pathLst>
          </a:custGeom>
          <a:blipFill>
            <a:blip r:embed="rId6"/>
            <a:stretch>
              <a:fillRect t="-60959"/>
            </a:stretch>
          </a:blipFill>
        </p:spPr>
      </p:sp>
      <p:sp>
        <p:nvSpPr>
          <p:cNvPr id="7" name="Freeform 7"/>
          <p:cNvSpPr/>
          <p:nvPr/>
        </p:nvSpPr>
        <p:spPr>
          <a:xfrm>
            <a:off x="210726" y="9270964"/>
            <a:ext cx="7350949" cy="649250"/>
          </a:xfrm>
          <a:custGeom>
            <a:avLst/>
            <a:gdLst/>
            <a:ahLst/>
            <a:cxnLst/>
            <a:rect l="l" t="t" r="r" b="b"/>
            <a:pathLst>
              <a:path w="7350949" h="649250">
                <a:moveTo>
                  <a:pt x="0" y="0"/>
                </a:moveTo>
                <a:lnTo>
                  <a:pt x="7350948" y="0"/>
                </a:lnTo>
                <a:lnTo>
                  <a:pt x="7350948" y="649250"/>
                </a:lnTo>
                <a:lnTo>
                  <a:pt x="0" y="649250"/>
                </a:lnTo>
                <a:lnTo>
                  <a:pt x="0" y="0"/>
                </a:lnTo>
                <a:close/>
              </a:path>
            </a:pathLst>
          </a:custGeom>
          <a:blipFill>
            <a:blip r:embed="rId7"/>
            <a:stretch>
              <a:fillRect/>
            </a:stretch>
          </a:blipFill>
        </p:spPr>
      </p:sp>
      <p:sp>
        <p:nvSpPr>
          <p:cNvPr id="9" name="Freeform 9"/>
          <p:cNvSpPr/>
          <p:nvPr/>
        </p:nvSpPr>
        <p:spPr>
          <a:xfrm>
            <a:off x="5301694" y="9551083"/>
            <a:ext cx="158705" cy="266914"/>
          </a:xfrm>
          <a:custGeom>
            <a:avLst/>
            <a:gdLst/>
            <a:ahLst/>
            <a:cxnLst/>
            <a:rect l="l" t="t" r="r" b="b"/>
            <a:pathLst>
              <a:path w="158705" h="266914">
                <a:moveTo>
                  <a:pt x="0" y="0"/>
                </a:moveTo>
                <a:lnTo>
                  <a:pt x="158705" y="0"/>
                </a:lnTo>
                <a:lnTo>
                  <a:pt x="158705" y="266914"/>
                </a:lnTo>
                <a:lnTo>
                  <a:pt x="0" y="266914"/>
                </a:lnTo>
                <a:lnTo>
                  <a:pt x="0" y="0"/>
                </a:lnTo>
                <a:close/>
              </a:path>
            </a:pathLst>
          </a:custGeom>
          <a:blipFill>
            <a:blip r:embed="rId8"/>
            <a:stretch>
              <a:fillRect/>
            </a:stretch>
          </a:blipFill>
        </p:spPr>
      </p:sp>
      <p:sp>
        <p:nvSpPr>
          <p:cNvPr id="10" name="Freeform 10"/>
          <p:cNvSpPr/>
          <p:nvPr/>
        </p:nvSpPr>
        <p:spPr>
          <a:xfrm>
            <a:off x="3727495" y="6713262"/>
            <a:ext cx="158705" cy="1281797"/>
          </a:xfrm>
          <a:custGeom>
            <a:avLst/>
            <a:gdLst/>
            <a:ahLst/>
            <a:cxnLst/>
            <a:rect l="l" t="t" r="r" b="b"/>
            <a:pathLst>
              <a:path w="158705" h="1281797">
                <a:moveTo>
                  <a:pt x="0" y="0"/>
                </a:moveTo>
                <a:lnTo>
                  <a:pt x="158705" y="0"/>
                </a:lnTo>
                <a:lnTo>
                  <a:pt x="158705" y="1281797"/>
                </a:lnTo>
                <a:lnTo>
                  <a:pt x="0" y="1281797"/>
                </a:lnTo>
                <a:lnTo>
                  <a:pt x="0" y="0"/>
                </a:lnTo>
                <a:close/>
              </a:path>
            </a:pathLst>
          </a:custGeom>
          <a:blipFill>
            <a:blip r:embed="rId6"/>
            <a:stretch>
              <a:fillRect t="-60959"/>
            </a:stretch>
          </a:blipFill>
        </p:spPr>
      </p:sp>
      <p:sp>
        <p:nvSpPr>
          <p:cNvPr id="11" name="Freeform 11"/>
          <p:cNvSpPr/>
          <p:nvPr/>
        </p:nvSpPr>
        <p:spPr>
          <a:xfrm>
            <a:off x="5487682" y="6707316"/>
            <a:ext cx="158705" cy="1281797"/>
          </a:xfrm>
          <a:custGeom>
            <a:avLst/>
            <a:gdLst/>
            <a:ahLst/>
            <a:cxnLst/>
            <a:rect l="l" t="t" r="r" b="b"/>
            <a:pathLst>
              <a:path w="158705" h="1281797">
                <a:moveTo>
                  <a:pt x="0" y="0"/>
                </a:moveTo>
                <a:lnTo>
                  <a:pt x="158706" y="0"/>
                </a:lnTo>
                <a:lnTo>
                  <a:pt x="158706" y="1281797"/>
                </a:lnTo>
                <a:lnTo>
                  <a:pt x="0" y="1281797"/>
                </a:lnTo>
                <a:lnTo>
                  <a:pt x="0" y="0"/>
                </a:lnTo>
                <a:close/>
              </a:path>
            </a:pathLst>
          </a:custGeom>
          <a:blipFill>
            <a:blip r:embed="rId6"/>
            <a:stretch>
              <a:fillRect t="-60959"/>
            </a:stretch>
          </a:blipFill>
        </p:spPr>
      </p:sp>
      <p:sp>
        <p:nvSpPr>
          <p:cNvPr id="12" name="Freeform 12"/>
          <p:cNvSpPr/>
          <p:nvPr/>
        </p:nvSpPr>
        <p:spPr>
          <a:xfrm>
            <a:off x="5799968" y="9503708"/>
            <a:ext cx="1435017" cy="287975"/>
          </a:xfrm>
          <a:custGeom>
            <a:avLst/>
            <a:gdLst/>
            <a:ahLst/>
            <a:cxnLst/>
            <a:rect l="l" t="t" r="r" b="b"/>
            <a:pathLst>
              <a:path w="1600779" h="287975">
                <a:moveTo>
                  <a:pt x="0" y="0"/>
                </a:moveTo>
                <a:lnTo>
                  <a:pt x="1600780" y="0"/>
                </a:lnTo>
                <a:lnTo>
                  <a:pt x="1600780" y="287975"/>
                </a:lnTo>
                <a:lnTo>
                  <a:pt x="0" y="287975"/>
                </a:lnTo>
                <a:lnTo>
                  <a:pt x="0" y="0"/>
                </a:lnTo>
                <a:close/>
              </a:path>
            </a:pathLst>
          </a:custGeom>
          <a:blipFill>
            <a:blip r:embed="rId9"/>
            <a:stretch>
              <a:fillRect/>
            </a:stretch>
          </a:blipFill>
        </p:spPr>
      </p:sp>
      <p:sp>
        <p:nvSpPr>
          <p:cNvPr id="13" name="Freeform 13"/>
          <p:cNvSpPr/>
          <p:nvPr/>
        </p:nvSpPr>
        <p:spPr>
          <a:xfrm>
            <a:off x="396627" y="368494"/>
            <a:ext cx="1426133" cy="655362"/>
          </a:xfrm>
          <a:custGeom>
            <a:avLst/>
            <a:gdLst/>
            <a:ahLst/>
            <a:cxnLst/>
            <a:rect l="l" t="t" r="r" b="b"/>
            <a:pathLst>
              <a:path w="1426133" h="655362">
                <a:moveTo>
                  <a:pt x="0" y="0"/>
                </a:moveTo>
                <a:lnTo>
                  <a:pt x="1426134" y="0"/>
                </a:lnTo>
                <a:lnTo>
                  <a:pt x="1426134" y="655363"/>
                </a:lnTo>
                <a:lnTo>
                  <a:pt x="0" y="655363"/>
                </a:lnTo>
                <a:lnTo>
                  <a:pt x="0" y="0"/>
                </a:lnTo>
                <a:close/>
              </a:path>
            </a:pathLst>
          </a:custGeom>
          <a:blipFill>
            <a:blip r:embed="rId9"/>
            <a:stretch>
              <a:fillRect r="-155445"/>
            </a:stretch>
          </a:blipFill>
        </p:spPr>
      </p:sp>
      <p:sp>
        <p:nvSpPr>
          <p:cNvPr id="14" name="TextBox 14"/>
          <p:cNvSpPr txBox="1"/>
          <p:nvPr/>
        </p:nvSpPr>
        <p:spPr>
          <a:xfrm>
            <a:off x="396627" y="4111053"/>
            <a:ext cx="3262335" cy="826037"/>
          </a:xfrm>
          <a:prstGeom prst="rect">
            <a:avLst/>
          </a:prstGeom>
        </p:spPr>
        <p:txBody>
          <a:bodyPr lIns="0" tIns="0" rIns="0" bIns="0" rtlCol="0" anchor="t">
            <a:spAutoFit/>
          </a:bodyPr>
          <a:lstStyle/>
          <a:p>
            <a:pPr algn="l">
              <a:lnSpc>
                <a:spcPts val="2211"/>
              </a:lnSpc>
            </a:pPr>
            <a:r>
              <a:rPr lang="en-US" sz="1638">
                <a:solidFill>
                  <a:srgbClr val="FFFFFF"/>
                </a:solidFill>
                <a:latin typeface="Montserrat 1"/>
                <a:ea typeface="Montserrat 1"/>
                <a:cs typeface="Montserrat 1"/>
                <a:sym typeface="Montserrat 1"/>
              </a:rPr>
              <a:t>An easy copy and paste template you can use for the following communications:</a:t>
            </a:r>
          </a:p>
        </p:txBody>
      </p:sp>
      <p:sp>
        <p:nvSpPr>
          <p:cNvPr id="15" name="TextBox 15"/>
          <p:cNvSpPr txBox="1"/>
          <p:nvPr/>
        </p:nvSpPr>
        <p:spPr>
          <a:xfrm>
            <a:off x="2293500" y="7191060"/>
            <a:ext cx="1329674" cy="514232"/>
          </a:xfrm>
          <a:prstGeom prst="rect">
            <a:avLst/>
          </a:prstGeom>
        </p:spPr>
        <p:txBody>
          <a:bodyPr lIns="0" tIns="0" rIns="0" bIns="0" rtlCol="0" anchor="t">
            <a:spAutoFit/>
          </a:bodyPr>
          <a:lstStyle/>
          <a:p>
            <a:pPr algn="ctr">
              <a:lnSpc>
                <a:spcPts val="1358"/>
              </a:lnSpc>
            </a:pPr>
            <a:r>
              <a:rPr lang="en-US" sz="1006">
                <a:solidFill>
                  <a:srgbClr val="4B1C8F"/>
                </a:solidFill>
                <a:latin typeface="Montserrat 2"/>
                <a:ea typeface="Montserrat 2"/>
                <a:cs typeface="Montserrat 2"/>
                <a:sym typeface="Montserrat 2"/>
              </a:rPr>
              <a:t>Corporate Sponsor Message to Market GMs</a:t>
            </a:r>
          </a:p>
        </p:txBody>
      </p:sp>
      <p:sp>
        <p:nvSpPr>
          <p:cNvPr id="16" name="TextBox 16"/>
          <p:cNvSpPr txBox="1"/>
          <p:nvPr/>
        </p:nvSpPr>
        <p:spPr>
          <a:xfrm>
            <a:off x="4077154" y="7170271"/>
            <a:ext cx="1249236" cy="342782"/>
          </a:xfrm>
          <a:prstGeom prst="rect">
            <a:avLst/>
          </a:prstGeom>
        </p:spPr>
        <p:txBody>
          <a:bodyPr lIns="0" tIns="0" rIns="0" bIns="0" rtlCol="0" anchor="t">
            <a:spAutoFit/>
          </a:bodyPr>
          <a:lstStyle/>
          <a:p>
            <a:pPr algn="ctr">
              <a:lnSpc>
                <a:spcPts val="1358"/>
              </a:lnSpc>
            </a:pPr>
            <a:r>
              <a:rPr lang="en-US" sz="1006">
                <a:solidFill>
                  <a:srgbClr val="4B1C8F"/>
                </a:solidFill>
                <a:latin typeface="Montserrat 2"/>
                <a:ea typeface="Montserrat 2"/>
                <a:cs typeface="Montserrat 2"/>
                <a:sym typeface="Montserrat 2"/>
              </a:rPr>
              <a:t>GM Message </a:t>
            </a:r>
          </a:p>
          <a:p>
            <a:pPr algn="ctr">
              <a:lnSpc>
                <a:spcPts val="1358"/>
              </a:lnSpc>
            </a:pPr>
            <a:r>
              <a:rPr lang="en-US" sz="1006">
                <a:solidFill>
                  <a:srgbClr val="4B1C8F"/>
                </a:solidFill>
                <a:latin typeface="Montserrat 2"/>
                <a:ea typeface="Montserrat 2"/>
                <a:cs typeface="Montserrat 2"/>
                <a:sym typeface="Montserrat 2"/>
              </a:rPr>
              <a:t>to Staff</a:t>
            </a:r>
          </a:p>
        </p:txBody>
      </p:sp>
      <p:sp>
        <p:nvSpPr>
          <p:cNvPr id="17" name="TextBox 17"/>
          <p:cNvSpPr txBox="1"/>
          <p:nvPr/>
        </p:nvSpPr>
        <p:spPr>
          <a:xfrm>
            <a:off x="5763132" y="7191060"/>
            <a:ext cx="1447346" cy="514232"/>
          </a:xfrm>
          <a:prstGeom prst="rect">
            <a:avLst/>
          </a:prstGeom>
        </p:spPr>
        <p:txBody>
          <a:bodyPr lIns="0" tIns="0" rIns="0" bIns="0" rtlCol="0" anchor="t">
            <a:spAutoFit/>
          </a:bodyPr>
          <a:lstStyle/>
          <a:p>
            <a:pPr algn="ctr">
              <a:lnSpc>
                <a:spcPts val="1358"/>
              </a:lnSpc>
            </a:pPr>
            <a:r>
              <a:rPr lang="en-US" sz="1006">
                <a:solidFill>
                  <a:srgbClr val="4B1C8F"/>
                </a:solidFill>
                <a:latin typeface="Montserrat 2"/>
                <a:ea typeface="Montserrat 2"/>
                <a:cs typeface="Montserrat 2"/>
                <a:sym typeface="Montserrat 2"/>
              </a:rPr>
              <a:t> Corporate Sponsor Monthly Progress Update</a:t>
            </a:r>
          </a:p>
        </p:txBody>
      </p:sp>
      <p:sp>
        <p:nvSpPr>
          <p:cNvPr id="18" name="TextBox 18"/>
          <p:cNvSpPr txBox="1"/>
          <p:nvPr/>
        </p:nvSpPr>
        <p:spPr>
          <a:xfrm>
            <a:off x="392919" y="9549678"/>
            <a:ext cx="2779344" cy="166520"/>
          </a:xfrm>
          <a:prstGeom prst="rect">
            <a:avLst/>
          </a:prstGeom>
        </p:spPr>
        <p:txBody>
          <a:bodyPr wrap="square" lIns="0" tIns="0" rIns="0" bIns="0" rtlCol="0" anchor="t">
            <a:spAutoFit/>
          </a:bodyPr>
          <a:lstStyle/>
          <a:p>
            <a:pPr>
              <a:lnSpc>
                <a:spcPts val="1358"/>
              </a:lnSpc>
            </a:pPr>
            <a:r>
              <a:rPr lang="en-US" sz="1000" dirty="0">
                <a:solidFill>
                  <a:srgbClr val="FFFFFF"/>
                </a:solidFill>
                <a:latin typeface="Montserrat 3"/>
                <a:ea typeface="Montserrat 3"/>
                <a:cs typeface="Montserrat 3"/>
                <a:sym typeface="Montserrat 3"/>
              </a:rPr>
              <a:t>For </a:t>
            </a:r>
            <a:r>
              <a:rPr lang="en-US" sz="1000">
                <a:solidFill>
                  <a:srgbClr val="FFFFFF"/>
                </a:solidFill>
                <a:latin typeface="Montserrat 3"/>
                <a:ea typeface="Montserrat 3"/>
                <a:cs typeface="Montserrat 3"/>
                <a:sym typeface="Montserrat 3"/>
              </a:rPr>
              <a:t>Internal Communications</a:t>
            </a:r>
            <a:endParaRPr lang="en-US" sz="1006" dirty="0" err="1">
              <a:solidFill>
                <a:srgbClr val="FFFFFF"/>
              </a:solidFill>
              <a:latin typeface="Montserrat 3"/>
              <a:ea typeface="Montserrat 3"/>
              <a:cs typeface="Montserrat 3"/>
              <a:sym typeface="Montserrat 3"/>
            </a:endParaRPr>
          </a:p>
        </p:txBody>
      </p:sp>
      <p:sp>
        <p:nvSpPr>
          <p:cNvPr id="20" name="TextBox 20"/>
          <p:cNvSpPr txBox="1"/>
          <p:nvPr/>
        </p:nvSpPr>
        <p:spPr>
          <a:xfrm>
            <a:off x="362217" y="1721965"/>
            <a:ext cx="5710208" cy="1720674"/>
          </a:xfrm>
          <a:prstGeom prst="rect">
            <a:avLst/>
          </a:prstGeom>
        </p:spPr>
        <p:txBody>
          <a:bodyPr lIns="0" tIns="0" rIns="0" bIns="0" rtlCol="0" anchor="t">
            <a:spAutoFit/>
          </a:bodyPr>
          <a:lstStyle/>
          <a:p>
            <a:pPr algn="l">
              <a:lnSpc>
                <a:spcPts val="4459"/>
              </a:lnSpc>
            </a:pPr>
            <a:r>
              <a:rPr lang="en-US" sz="4694">
                <a:solidFill>
                  <a:srgbClr val="FFFFFF"/>
                </a:solidFill>
                <a:latin typeface="Montserrat 3"/>
                <a:ea typeface="Montserrat 3"/>
                <a:cs typeface="Montserrat 3"/>
                <a:sym typeface="Montserrat 3"/>
              </a:rPr>
              <a:t>Internal Communications Templates </a:t>
            </a:r>
          </a:p>
        </p:txBody>
      </p:sp>
      <p:sp>
        <p:nvSpPr>
          <p:cNvPr id="21" name="TextBox 21"/>
          <p:cNvSpPr txBox="1"/>
          <p:nvPr/>
        </p:nvSpPr>
        <p:spPr>
          <a:xfrm>
            <a:off x="592037" y="6834051"/>
            <a:ext cx="1070966" cy="187366"/>
          </a:xfrm>
          <a:prstGeom prst="rect">
            <a:avLst/>
          </a:prstGeom>
        </p:spPr>
        <p:txBody>
          <a:bodyPr lIns="0" tIns="0" rIns="0" bIns="0" rtlCol="0" anchor="t">
            <a:spAutoFit/>
          </a:bodyPr>
          <a:lstStyle/>
          <a:p>
            <a:pPr algn="ctr">
              <a:lnSpc>
                <a:spcPts val="1572"/>
              </a:lnSpc>
            </a:pPr>
            <a:r>
              <a:rPr lang="en-US" sz="1164">
                <a:solidFill>
                  <a:srgbClr val="4B1C8F"/>
                </a:solidFill>
                <a:latin typeface="Montserrat 1"/>
                <a:ea typeface="Montserrat 1"/>
                <a:cs typeface="Montserrat 1"/>
                <a:sym typeface="Montserrat 1"/>
              </a:rPr>
              <a:t>TEMPLATE A</a:t>
            </a:r>
          </a:p>
        </p:txBody>
      </p:sp>
      <p:sp>
        <p:nvSpPr>
          <p:cNvPr id="22" name="TextBox 22"/>
          <p:cNvSpPr txBox="1"/>
          <p:nvPr/>
        </p:nvSpPr>
        <p:spPr>
          <a:xfrm>
            <a:off x="4133542" y="6803700"/>
            <a:ext cx="1070966" cy="187366"/>
          </a:xfrm>
          <a:prstGeom prst="rect">
            <a:avLst/>
          </a:prstGeom>
        </p:spPr>
        <p:txBody>
          <a:bodyPr lIns="0" tIns="0" rIns="0" bIns="0" rtlCol="0" anchor="t">
            <a:spAutoFit/>
          </a:bodyPr>
          <a:lstStyle/>
          <a:p>
            <a:pPr algn="ctr">
              <a:lnSpc>
                <a:spcPts val="1572"/>
              </a:lnSpc>
            </a:pPr>
            <a:r>
              <a:rPr lang="en-US" sz="1164">
                <a:solidFill>
                  <a:srgbClr val="4B1C8F"/>
                </a:solidFill>
                <a:latin typeface="Montserrat 1"/>
                <a:ea typeface="Montserrat 1"/>
                <a:cs typeface="Montserrat 1"/>
                <a:sym typeface="Montserrat 1"/>
              </a:rPr>
              <a:t>TEMPLATE C</a:t>
            </a:r>
          </a:p>
        </p:txBody>
      </p:sp>
      <p:sp>
        <p:nvSpPr>
          <p:cNvPr id="23" name="TextBox 23"/>
          <p:cNvSpPr txBox="1"/>
          <p:nvPr/>
        </p:nvSpPr>
        <p:spPr>
          <a:xfrm>
            <a:off x="2400544" y="6834051"/>
            <a:ext cx="1070966" cy="187366"/>
          </a:xfrm>
          <a:prstGeom prst="rect">
            <a:avLst/>
          </a:prstGeom>
        </p:spPr>
        <p:txBody>
          <a:bodyPr lIns="0" tIns="0" rIns="0" bIns="0" rtlCol="0" anchor="t">
            <a:spAutoFit/>
          </a:bodyPr>
          <a:lstStyle/>
          <a:p>
            <a:pPr algn="ctr">
              <a:lnSpc>
                <a:spcPts val="1572"/>
              </a:lnSpc>
            </a:pPr>
            <a:r>
              <a:rPr lang="en-US" sz="1164">
                <a:solidFill>
                  <a:srgbClr val="4B1C8F"/>
                </a:solidFill>
                <a:latin typeface="Montserrat 1"/>
                <a:ea typeface="Montserrat 1"/>
                <a:cs typeface="Montserrat 1"/>
                <a:sym typeface="Montserrat 1"/>
              </a:rPr>
              <a:t>TEMPLATE B</a:t>
            </a:r>
          </a:p>
        </p:txBody>
      </p:sp>
      <p:sp>
        <p:nvSpPr>
          <p:cNvPr id="24" name="TextBox 24"/>
          <p:cNvSpPr txBox="1"/>
          <p:nvPr/>
        </p:nvSpPr>
        <p:spPr>
          <a:xfrm>
            <a:off x="5950825" y="6834051"/>
            <a:ext cx="1070966" cy="187366"/>
          </a:xfrm>
          <a:prstGeom prst="rect">
            <a:avLst/>
          </a:prstGeom>
        </p:spPr>
        <p:txBody>
          <a:bodyPr lIns="0" tIns="0" rIns="0" bIns="0" rtlCol="0" anchor="t">
            <a:spAutoFit/>
          </a:bodyPr>
          <a:lstStyle/>
          <a:p>
            <a:pPr algn="ctr">
              <a:lnSpc>
                <a:spcPts val="1572"/>
              </a:lnSpc>
            </a:pPr>
            <a:r>
              <a:rPr lang="en-US" sz="1164">
                <a:solidFill>
                  <a:srgbClr val="4B1C8F"/>
                </a:solidFill>
                <a:latin typeface="Montserrat 1"/>
                <a:ea typeface="Montserrat 1"/>
                <a:cs typeface="Montserrat 1"/>
                <a:sym typeface="Montserrat 1"/>
              </a:rPr>
              <a:t>TEMPLATE D</a:t>
            </a:r>
          </a:p>
        </p:txBody>
      </p:sp>
      <p:sp>
        <p:nvSpPr>
          <p:cNvPr id="25" name="TextBox 25"/>
          <p:cNvSpPr txBox="1"/>
          <p:nvPr/>
        </p:nvSpPr>
        <p:spPr>
          <a:xfrm>
            <a:off x="653716" y="7191060"/>
            <a:ext cx="1034399" cy="514232"/>
          </a:xfrm>
          <a:prstGeom prst="rect">
            <a:avLst/>
          </a:prstGeom>
        </p:spPr>
        <p:txBody>
          <a:bodyPr lIns="0" tIns="0" rIns="0" bIns="0" rtlCol="0" anchor="t">
            <a:spAutoFit/>
          </a:bodyPr>
          <a:lstStyle/>
          <a:p>
            <a:pPr algn="ctr">
              <a:lnSpc>
                <a:spcPts val="1358"/>
              </a:lnSpc>
            </a:pPr>
            <a:r>
              <a:rPr lang="en-US" sz="1006">
                <a:solidFill>
                  <a:srgbClr val="4B1C8F"/>
                </a:solidFill>
                <a:latin typeface="Montserrat 2"/>
                <a:ea typeface="Montserrat 2"/>
                <a:cs typeface="Montserrat 2"/>
                <a:sym typeface="Montserrat 2"/>
              </a:rPr>
              <a:t>Corporate Sponsor Kickoff Email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8" y="-114300"/>
            <a:ext cx="7956915" cy="2957693"/>
          </a:xfrm>
          <a:custGeom>
            <a:avLst/>
            <a:gdLst/>
            <a:ahLst/>
            <a:cxnLst/>
            <a:rect l="l" t="t" r="r" b="b"/>
            <a:pathLst>
              <a:path w="7956915" h="2957693">
                <a:moveTo>
                  <a:pt x="0" y="0"/>
                </a:moveTo>
                <a:lnTo>
                  <a:pt x="7956916" y="0"/>
                </a:lnTo>
                <a:lnTo>
                  <a:pt x="7956916" y="2957693"/>
                </a:lnTo>
                <a:lnTo>
                  <a:pt x="0" y="2957693"/>
                </a:lnTo>
                <a:lnTo>
                  <a:pt x="0" y="0"/>
                </a:lnTo>
                <a:close/>
              </a:path>
            </a:pathLst>
          </a:custGeom>
          <a:blipFill>
            <a:blip r:embed="rId2"/>
            <a:stretch>
              <a:fillRect/>
            </a:stretch>
          </a:blipFill>
        </p:spPr>
      </p:sp>
      <p:sp>
        <p:nvSpPr>
          <p:cNvPr id="3" name="Freeform 3"/>
          <p:cNvSpPr/>
          <p:nvPr/>
        </p:nvSpPr>
        <p:spPr>
          <a:xfrm>
            <a:off x="-92258" y="1422258"/>
            <a:ext cx="7956915" cy="1421135"/>
          </a:xfrm>
          <a:custGeom>
            <a:avLst/>
            <a:gdLst/>
            <a:ahLst/>
            <a:cxnLst/>
            <a:rect l="l" t="t" r="r" b="b"/>
            <a:pathLst>
              <a:path w="7956915" h="1421135">
                <a:moveTo>
                  <a:pt x="0" y="0"/>
                </a:moveTo>
                <a:lnTo>
                  <a:pt x="7956916" y="0"/>
                </a:lnTo>
                <a:lnTo>
                  <a:pt x="7956916" y="1421135"/>
                </a:lnTo>
                <a:lnTo>
                  <a:pt x="0" y="1421135"/>
                </a:lnTo>
                <a:lnTo>
                  <a:pt x="0" y="0"/>
                </a:lnTo>
                <a:close/>
              </a:path>
            </a:pathLst>
          </a:custGeom>
          <a:blipFill>
            <a:blip r:embed="rId3"/>
            <a:stretch>
              <a:fillRect/>
            </a:stretch>
          </a:blipFill>
        </p:spPr>
      </p:sp>
      <p:grpSp>
        <p:nvGrpSpPr>
          <p:cNvPr id="4" name="Group 4"/>
          <p:cNvGrpSpPr/>
          <p:nvPr/>
        </p:nvGrpSpPr>
        <p:grpSpPr>
          <a:xfrm>
            <a:off x="412152" y="4113533"/>
            <a:ext cx="6948096" cy="5576685"/>
            <a:chOff x="0" y="0"/>
            <a:chExt cx="2421994" cy="1943942"/>
          </a:xfrm>
        </p:grpSpPr>
        <p:sp>
          <p:nvSpPr>
            <p:cNvPr id="5" name="Freeform 5"/>
            <p:cNvSpPr/>
            <p:nvPr/>
          </p:nvSpPr>
          <p:spPr>
            <a:xfrm>
              <a:off x="0" y="0"/>
              <a:ext cx="2421994" cy="1943942"/>
            </a:xfrm>
            <a:custGeom>
              <a:avLst/>
              <a:gdLst/>
              <a:ahLst/>
              <a:cxnLst/>
              <a:rect l="l" t="t" r="r" b="b"/>
              <a:pathLst>
                <a:path w="2421994" h="1943942">
                  <a:moveTo>
                    <a:pt x="13371" y="0"/>
                  </a:moveTo>
                  <a:lnTo>
                    <a:pt x="2408623" y="0"/>
                  </a:lnTo>
                  <a:cubicBezTo>
                    <a:pt x="2412169" y="0"/>
                    <a:pt x="2415570" y="1409"/>
                    <a:pt x="2418078" y="3916"/>
                  </a:cubicBezTo>
                  <a:cubicBezTo>
                    <a:pt x="2420586" y="6424"/>
                    <a:pt x="2421994" y="9825"/>
                    <a:pt x="2421994" y="13371"/>
                  </a:cubicBezTo>
                  <a:lnTo>
                    <a:pt x="2421994" y="1930571"/>
                  </a:lnTo>
                  <a:cubicBezTo>
                    <a:pt x="2421994" y="1934118"/>
                    <a:pt x="2420586" y="1937519"/>
                    <a:pt x="2418078" y="1940026"/>
                  </a:cubicBezTo>
                  <a:cubicBezTo>
                    <a:pt x="2415570" y="1942534"/>
                    <a:pt x="2412169" y="1943942"/>
                    <a:pt x="2408623" y="1943942"/>
                  </a:cubicBezTo>
                  <a:lnTo>
                    <a:pt x="13371" y="1943942"/>
                  </a:lnTo>
                  <a:cubicBezTo>
                    <a:pt x="9825" y="1943942"/>
                    <a:pt x="6424" y="1942534"/>
                    <a:pt x="3916" y="1940026"/>
                  </a:cubicBezTo>
                  <a:cubicBezTo>
                    <a:pt x="1409" y="1937519"/>
                    <a:pt x="0" y="1934118"/>
                    <a:pt x="0" y="1930571"/>
                  </a:cubicBezTo>
                  <a:lnTo>
                    <a:pt x="0" y="13371"/>
                  </a:lnTo>
                  <a:cubicBezTo>
                    <a:pt x="0" y="9825"/>
                    <a:pt x="1409" y="6424"/>
                    <a:pt x="3916" y="3916"/>
                  </a:cubicBezTo>
                  <a:cubicBezTo>
                    <a:pt x="6424" y="1409"/>
                    <a:pt x="9825" y="0"/>
                    <a:pt x="13371" y="0"/>
                  </a:cubicBezTo>
                  <a:close/>
                </a:path>
              </a:pathLst>
            </a:custGeom>
            <a:solidFill>
              <a:srgbClr val="F0F2F5"/>
            </a:solidFill>
          </p:spPr>
        </p:sp>
        <p:sp>
          <p:nvSpPr>
            <p:cNvPr id="6" name="TextBox 6"/>
            <p:cNvSpPr txBox="1"/>
            <p:nvPr/>
          </p:nvSpPr>
          <p:spPr>
            <a:xfrm>
              <a:off x="0" y="0"/>
              <a:ext cx="2421994" cy="1943942"/>
            </a:xfrm>
            <a:prstGeom prst="rect">
              <a:avLst/>
            </a:prstGeom>
          </p:spPr>
          <p:txBody>
            <a:bodyPr lIns="50800" tIns="50800" rIns="50800" bIns="50800" rtlCol="0" anchor="ctr"/>
            <a:lstStyle/>
            <a:p>
              <a:pPr algn="ctr">
                <a:lnSpc>
                  <a:spcPts val="1746"/>
                </a:lnSpc>
              </a:pPr>
              <a:endParaRPr/>
            </a:p>
          </p:txBody>
        </p:sp>
      </p:grpSp>
      <p:sp>
        <p:nvSpPr>
          <p:cNvPr id="7" name="TextBox 7"/>
          <p:cNvSpPr txBox="1"/>
          <p:nvPr/>
        </p:nvSpPr>
        <p:spPr>
          <a:xfrm>
            <a:off x="672414" y="4370705"/>
            <a:ext cx="6510531" cy="5036187"/>
          </a:xfrm>
          <a:prstGeom prst="rect">
            <a:avLst/>
          </a:prstGeom>
        </p:spPr>
        <p:txBody>
          <a:bodyPr lIns="0" tIns="0" rIns="0" bIns="0" rtlCol="0" anchor="t">
            <a:spAutoFit/>
          </a:bodyPr>
          <a:lstStyle/>
          <a:p>
            <a:pPr algn="l">
              <a:lnSpc>
                <a:spcPts val="1959"/>
              </a:lnSpc>
            </a:pPr>
            <a:r>
              <a:rPr lang="en-US" sz="1399">
                <a:solidFill>
                  <a:srgbClr val="000000"/>
                </a:solidFill>
                <a:latin typeface="Montserrat 1"/>
                <a:ea typeface="Montserrat 1"/>
                <a:cs typeface="Montserrat 1"/>
                <a:sym typeface="Montserrat 1"/>
              </a:rPr>
              <a:t>Subject: Making Electronic Payment Standard Across All Markets </a:t>
            </a:r>
          </a:p>
          <a:p>
            <a:pPr algn="l">
              <a:lnSpc>
                <a:spcPts val="1679"/>
              </a:lnSpc>
            </a:pPr>
            <a:endParaRPr lang="en-US" sz="1399">
              <a:solidFill>
                <a:srgbClr val="000000"/>
              </a:solidFill>
              <a:latin typeface="Montserrat 1"/>
              <a:ea typeface="Montserrat 1"/>
              <a:cs typeface="Montserrat 1"/>
              <a:sym typeface="Montserrat 1"/>
            </a:endParaRPr>
          </a:p>
          <a:p>
            <a:pPr algn="l">
              <a:lnSpc>
                <a:spcPts val="1679"/>
              </a:lnSpc>
            </a:pPr>
            <a:r>
              <a:rPr lang="en-US" sz="1200">
                <a:solidFill>
                  <a:srgbClr val="000000"/>
                </a:solidFill>
                <a:latin typeface="Montserrat 4"/>
                <a:ea typeface="Montserrat 4"/>
                <a:cs typeface="Montserrat 4"/>
                <a:sym typeface="Montserrat 4"/>
              </a:rPr>
              <a:t>Hi team, </a:t>
            </a:r>
          </a:p>
          <a:p>
            <a:pPr algn="l">
              <a:lnSpc>
                <a:spcPts val="1679"/>
              </a:lnSpc>
            </a:pPr>
            <a:r>
              <a:rPr lang="en-US" sz="1200" dirty="0">
                <a:solidFill>
                  <a:srgbClr val="000000"/>
                </a:solidFill>
                <a:latin typeface="Montserrat 4"/>
                <a:ea typeface="Montserrat 4"/>
                <a:cs typeface="Montserrat 4"/>
                <a:sym typeface="Montserrat 4"/>
              </a:rPr>
              <a:t> </a:t>
            </a:r>
            <a:endParaRPr lang="en-US" sz="1200" dirty="0">
              <a:solidFill>
                <a:srgbClr val="000000"/>
              </a:solidFill>
              <a:latin typeface="Montserrat 4"/>
              <a:ea typeface="Montserrat 4"/>
              <a:cs typeface="Montserrat 4"/>
            </a:endParaRPr>
          </a:p>
          <a:p>
            <a:pPr algn="l">
              <a:lnSpc>
                <a:spcPts val="1679"/>
              </a:lnSpc>
            </a:pPr>
            <a:r>
              <a:rPr lang="en-US" sz="1200" dirty="0">
                <a:solidFill>
                  <a:srgbClr val="000000"/>
                </a:solidFill>
                <a:latin typeface="Montserrat 4"/>
                <a:ea typeface="Montserrat 4"/>
                <a:cs typeface="Montserrat 4"/>
                <a:sym typeface="Montserrat 4"/>
              </a:rPr>
              <a:t>We are standardizing how we invoice and collect payments across every market. The objective is to reduce manual work, increase consistency, and improve cash flow by making electronic invoicing and electronic payment the default. </a:t>
            </a:r>
            <a:endParaRPr lang="en-US" sz="1200" dirty="0">
              <a:solidFill>
                <a:srgbClr val="000000"/>
              </a:solidFill>
              <a:latin typeface="Montserrat 4"/>
              <a:ea typeface="Montserrat 4"/>
              <a:cs typeface="Montserrat 4"/>
            </a:endParaRPr>
          </a:p>
          <a:p>
            <a:pPr algn="l">
              <a:lnSpc>
                <a:spcPts val="1679"/>
              </a:lnSpc>
            </a:pPr>
            <a:r>
              <a:rPr lang="en-US" sz="1200" dirty="0">
                <a:solidFill>
                  <a:srgbClr val="000000"/>
                </a:solidFill>
                <a:latin typeface="Montserrat 4"/>
                <a:ea typeface="Montserrat 4"/>
                <a:cs typeface="Montserrat 4"/>
                <a:sym typeface="Montserrat 4"/>
              </a:rPr>
              <a:t> </a:t>
            </a:r>
            <a:endParaRPr lang="en-US" sz="1200" dirty="0">
              <a:solidFill>
                <a:srgbClr val="000000"/>
              </a:solidFill>
              <a:latin typeface="Montserrat 4"/>
              <a:ea typeface="Montserrat 4"/>
              <a:cs typeface="Montserrat 4"/>
            </a:endParaRPr>
          </a:p>
          <a:p>
            <a:pPr algn="l">
              <a:lnSpc>
                <a:spcPts val="1679"/>
              </a:lnSpc>
            </a:pPr>
            <a:r>
              <a:rPr lang="en-US" sz="1200">
                <a:solidFill>
                  <a:srgbClr val="000000"/>
                </a:solidFill>
                <a:latin typeface="Montserrat 4"/>
                <a:ea typeface="Montserrat 4"/>
                <a:cs typeface="Montserrat 4"/>
                <a:sym typeface="Montserrat 4"/>
              </a:rPr>
              <a:t>Our 6‑month targets are: </a:t>
            </a:r>
          </a:p>
          <a:p>
            <a:pPr algn="l">
              <a:lnSpc>
                <a:spcPts val="1679"/>
              </a:lnSpc>
            </a:pPr>
            <a:r>
              <a:rPr lang="en-US" sz="1200">
                <a:solidFill>
                  <a:srgbClr val="000000"/>
                </a:solidFill>
                <a:latin typeface="Montserrat 4"/>
                <a:ea typeface="Montserrat 4"/>
                <a:cs typeface="Montserrat 4"/>
                <a:sym typeface="Montserrat 4"/>
              </a:rPr>
              <a:t>• EI at </a:t>
            </a:r>
            <a:r>
              <a:rPr lang="en-US" sz="1200">
                <a:solidFill>
                  <a:srgbClr val="000000"/>
                </a:solidFill>
                <a:highlight>
                  <a:srgbClr val="FFFF00"/>
                </a:highlight>
                <a:latin typeface="Montserrat 4"/>
                <a:ea typeface="Montserrat 4"/>
                <a:cs typeface="Montserrat 4"/>
                <a:sym typeface="Montserrat 4"/>
              </a:rPr>
              <a:t>90% </a:t>
            </a:r>
            <a:endParaRPr lang="en-US" sz="1200">
              <a:solidFill>
                <a:srgbClr val="000000"/>
              </a:solidFill>
              <a:highlight>
                <a:srgbClr val="FFFF00"/>
              </a:highlight>
              <a:latin typeface="Montserrat 4"/>
              <a:ea typeface="Montserrat 4"/>
              <a:cs typeface="Montserrat 4"/>
            </a:endParaRPr>
          </a:p>
          <a:p>
            <a:pPr algn="l">
              <a:lnSpc>
                <a:spcPts val="1679"/>
              </a:lnSpc>
            </a:pPr>
            <a:r>
              <a:rPr lang="en-US" sz="1200">
                <a:solidFill>
                  <a:srgbClr val="000000"/>
                </a:solidFill>
                <a:latin typeface="Montserrat 4"/>
                <a:ea typeface="Montserrat 4"/>
                <a:cs typeface="Montserrat 4"/>
                <a:sym typeface="Montserrat 4"/>
              </a:rPr>
              <a:t>• No market receiving less than </a:t>
            </a:r>
            <a:r>
              <a:rPr lang="en-US" sz="1200">
                <a:solidFill>
                  <a:srgbClr val="000000"/>
                </a:solidFill>
                <a:highlight>
                  <a:srgbClr val="FFFF00"/>
                </a:highlight>
                <a:latin typeface="Montserrat 4"/>
                <a:ea typeface="Montserrat 4"/>
                <a:cs typeface="Montserrat 4"/>
                <a:sym typeface="Montserrat 4"/>
              </a:rPr>
              <a:t>40%</a:t>
            </a:r>
            <a:r>
              <a:rPr lang="en-US" sz="1200">
                <a:solidFill>
                  <a:srgbClr val="000000"/>
                </a:solidFill>
                <a:latin typeface="Montserrat 4"/>
                <a:ea typeface="Montserrat 4"/>
                <a:cs typeface="Montserrat 4"/>
                <a:sym typeface="Montserrat 4"/>
              </a:rPr>
              <a:t> of payments electronically </a:t>
            </a:r>
          </a:p>
          <a:p>
            <a:pPr algn="l">
              <a:lnSpc>
                <a:spcPts val="1679"/>
              </a:lnSpc>
            </a:pPr>
            <a:r>
              <a:rPr lang="en-US" sz="1200" dirty="0">
                <a:solidFill>
                  <a:srgbClr val="000000"/>
                </a:solidFill>
                <a:latin typeface="Montserrat 4"/>
                <a:ea typeface="Montserrat 4"/>
                <a:cs typeface="Montserrat 4"/>
                <a:sym typeface="Montserrat 4"/>
              </a:rPr>
              <a:t> </a:t>
            </a:r>
            <a:endParaRPr lang="en-US" sz="1200" dirty="0">
              <a:solidFill>
                <a:srgbClr val="000000"/>
              </a:solidFill>
              <a:latin typeface="Montserrat 4"/>
              <a:ea typeface="Montserrat 4"/>
              <a:cs typeface="Montserrat 4"/>
            </a:endParaRPr>
          </a:p>
          <a:p>
            <a:pPr algn="l">
              <a:lnSpc>
                <a:spcPts val="1679"/>
              </a:lnSpc>
            </a:pPr>
            <a:r>
              <a:rPr lang="en-US" sz="1200" dirty="0">
                <a:solidFill>
                  <a:srgbClr val="000000"/>
                </a:solidFill>
                <a:latin typeface="Montserrat 4"/>
                <a:ea typeface="Montserrat 4"/>
                <a:cs typeface="Montserrat 4"/>
                <a:sym typeface="Montserrat 4"/>
              </a:rPr>
              <a:t>We are partnering with </a:t>
            </a:r>
            <a:r>
              <a:rPr lang="en-US" sz="1200" dirty="0" err="1">
                <a:solidFill>
                  <a:srgbClr val="000000"/>
                </a:solidFill>
                <a:latin typeface="Montserrat 4"/>
                <a:ea typeface="Montserrat 4"/>
                <a:cs typeface="Montserrat 4"/>
                <a:sym typeface="Montserrat 4"/>
              </a:rPr>
              <a:t>Marketron</a:t>
            </a:r>
            <a:r>
              <a:rPr lang="en-US" sz="1200" dirty="0">
                <a:solidFill>
                  <a:srgbClr val="000000"/>
                </a:solidFill>
                <a:latin typeface="Montserrat 4"/>
                <a:ea typeface="Montserrat 4"/>
                <a:cs typeface="Montserrat 4"/>
                <a:sym typeface="Montserrat 4"/>
              </a:rPr>
              <a:t> on this initiative.</a:t>
            </a:r>
            <a:r>
              <a:rPr lang="en-US" sz="1200" dirty="0">
                <a:solidFill>
                  <a:srgbClr val="000000"/>
                </a:solidFill>
                <a:highlight>
                  <a:srgbClr val="FFFF00"/>
                </a:highlight>
                <a:latin typeface="Montserrat 4"/>
                <a:ea typeface="Montserrat 4"/>
                <a:cs typeface="Montserrat 4"/>
                <a:sym typeface="Montserrat 4"/>
              </a:rPr>
              <a:t> [</a:t>
            </a:r>
            <a:r>
              <a:rPr lang="en-US" sz="1200" dirty="0" err="1">
                <a:solidFill>
                  <a:srgbClr val="000000"/>
                </a:solidFill>
                <a:highlight>
                  <a:srgbClr val="FFFF00"/>
                </a:highlight>
                <a:latin typeface="Montserrat 4"/>
                <a:ea typeface="Montserrat 4"/>
                <a:cs typeface="Montserrat 4"/>
                <a:sym typeface="Montserrat 4"/>
              </a:rPr>
              <a:t>Marketron</a:t>
            </a:r>
            <a:r>
              <a:rPr lang="en-US" sz="1200" dirty="0">
                <a:solidFill>
                  <a:srgbClr val="000000"/>
                </a:solidFill>
                <a:highlight>
                  <a:srgbClr val="FFFF00"/>
                </a:highlight>
                <a:latin typeface="Montserrat 4"/>
                <a:ea typeface="Montserrat 4"/>
                <a:cs typeface="Montserrat 4"/>
                <a:sym typeface="Montserrat 4"/>
              </a:rPr>
              <a:t> CSM Name]</a:t>
            </a:r>
            <a:r>
              <a:rPr lang="en-US" sz="1200" dirty="0">
                <a:solidFill>
                  <a:srgbClr val="000000"/>
                </a:solidFill>
                <a:latin typeface="Montserrat 4"/>
                <a:ea typeface="Montserrat 4"/>
                <a:cs typeface="Montserrat 4"/>
                <a:sym typeface="Montserrat 4"/>
              </a:rPr>
              <a:t> will provide a checklist, training, and a monthly scorecard so we can track progress by market. Each Market Business Manager is responsible for execution. General Managers will review and sign off at key checkpoints. </a:t>
            </a:r>
            <a:endParaRPr lang="en-US" sz="1200" dirty="0">
              <a:solidFill>
                <a:srgbClr val="000000"/>
              </a:solidFill>
              <a:latin typeface="Montserrat 4"/>
              <a:ea typeface="Montserrat 4"/>
              <a:cs typeface="Montserrat 4"/>
            </a:endParaRPr>
          </a:p>
          <a:p>
            <a:pPr algn="l">
              <a:lnSpc>
                <a:spcPts val="1679"/>
              </a:lnSpc>
            </a:pPr>
            <a:r>
              <a:rPr lang="en-US" sz="1200" dirty="0">
                <a:solidFill>
                  <a:srgbClr val="000000"/>
                </a:solidFill>
                <a:latin typeface="Montserrat 4"/>
                <a:ea typeface="Montserrat 4"/>
                <a:cs typeface="Montserrat 4"/>
                <a:sym typeface="Montserrat 4"/>
              </a:rPr>
              <a:t> </a:t>
            </a:r>
            <a:endParaRPr lang="en-US" sz="1200" dirty="0">
              <a:solidFill>
                <a:srgbClr val="000000"/>
              </a:solidFill>
              <a:latin typeface="Montserrat 4"/>
              <a:ea typeface="Montserrat 4"/>
              <a:cs typeface="Montserrat 4"/>
            </a:endParaRPr>
          </a:p>
          <a:p>
            <a:pPr algn="l">
              <a:lnSpc>
                <a:spcPts val="1679"/>
              </a:lnSpc>
            </a:pPr>
            <a:r>
              <a:rPr lang="en-US" sz="1200">
                <a:solidFill>
                  <a:srgbClr val="000000"/>
                </a:solidFill>
                <a:latin typeface="Montserrat 4"/>
                <a:ea typeface="Montserrat 4"/>
                <a:cs typeface="Montserrat 4"/>
                <a:sym typeface="Montserrat 4"/>
              </a:rPr>
              <a:t>This is an operating standard. Exceptions should be intentional and documented. </a:t>
            </a:r>
            <a:endParaRPr lang="en-US" sz="1200" dirty="0">
              <a:solidFill>
                <a:srgbClr val="000000"/>
              </a:solidFill>
              <a:latin typeface="Montserrat 4"/>
              <a:ea typeface="Montserrat 4"/>
              <a:cs typeface="Montserrat 4"/>
            </a:endParaRPr>
          </a:p>
          <a:p>
            <a:pPr algn="l">
              <a:lnSpc>
                <a:spcPts val="1679"/>
              </a:lnSpc>
            </a:pPr>
            <a:r>
              <a:rPr lang="en-US" sz="1200" dirty="0">
                <a:solidFill>
                  <a:srgbClr val="000000"/>
                </a:solidFill>
                <a:latin typeface="Montserrat 4"/>
                <a:ea typeface="Montserrat 4"/>
                <a:cs typeface="Montserrat 4"/>
                <a:sym typeface="Montserrat 4"/>
              </a:rPr>
              <a:t> </a:t>
            </a:r>
            <a:endParaRPr lang="en-US" sz="1200" dirty="0">
              <a:solidFill>
                <a:srgbClr val="000000"/>
              </a:solidFill>
              <a:latin typeface="Montserrat 4"/>
              <a:ea typeface="Montserrat 4"/>
              <a:cs typeface="Montserrat 4"/>
            </a:endParaRPr>
          </a:p>
          <a:p>
            <a:pPr algn="l">
              <a:lnSpc>
                <a:spcPts val="1679"/>
              </a:lnSpc>
            </a:pPr>
            <a:r>
              <a:rPr lang="en-US" sz="1200">
                <a:solidFill>
                  <a:srgbClr val="000000"/>
                </a:solidFill>
                <a:latin typeface="Montserrat 4"/>
                <a:ea typeface="Montserrat 4"/>
                <a:cs typeface="Montserrat 4"/>
                <a:sym typeface="Montserrat 4"/>
              </a:rPr>
              <a:t>More details and next steps are in the attached program packet. </a:t>
            </a:r>
            <a:endParaRPr lang="en-US" sz="1200" dirty="0">
              <a:solidFill>
                <a:srgbClr val="000000"/>
              </a:solidFill>
              <a:latin typeface="Montserrat 4"/>
              <a:ea typeface="Montserrat 4"/>
              <a:cs typeface="Montserrat 4"/>
            </a:endParaRPr>
          </a:p>
          <a:p>
            <a:pPr algn="l">
              <a:lnSpc>
                <a:spcPts val="1679"/>
              </a:lnSpc>
            </a:pPr>
            <a:r>
              <a:rPr lang="en-US" sz="1200" dirty="0">
                <a:solidFill>
                  <a:srgbClr val="000000"/>
                </a:solidFill>
                <a:latin typeface="Montserrat 4"/>
                <a:ea typeface="Montserrat 4"/>
                <a:cs typeface="Montserrat 4"/>
                <a:sym typeface="Montserrat 4"/>
              </a:rPr>
              <a:t> </a:t>
            </a:r>
            <a:endParaRPr lang="en-US" sz="1200" dirty="0">
              <a:solidFill>
                <a:srgbClr val="000000"/>
              </a:solidFill>
              <a:latin typeface="Montserrat 4"/>
              <a:ea typeface="Montserrat 4"/>
              <a:cs typeface="Montserrat 4"/>
            </a:endParaRPr>
          </a:p>
          <a:p>
            <a:pPr algn="l">
              <a:lnSpc>
                <a:spcPts val="1679"/>
              </a:lnSpc>
            </a:pPr>
            <a:r>
              <a:rPr lang="en-US" sz="1200">
                <a:solidFill>
                  <a:srgbClr val="000000"/>
                </a:solidFill>
                <a:latin typeface="Montserrat 4"/>
                <a:ea typeface="Montserrat 4"/>
                <a:cs typeface="Montserrat 4"/>
                <a:sym typeface="Montserrat 4"/>
              </a:rPr>
              <a:t>Thanks, </a:t>
            </a:r>
            <a:endParaRPr lang="en-US" sz="1200" dirty="0">
              <a:solidFill>
                <a:srgbClr val="000000"/>
              </a:solidFill>
              <a:latin typeface="Montserrat 4"/>
              <a:ea typeface="Montserrat 4"/>
              <a:cs typeface="Montserrat 4"/>
            </a:endParaRPr>
          </a:p>
          <a:p>
            <a:pPr algn="l">
              <a:lnSpc>
                <a:spcPts val="1679"/>
              </a:lnSpc>
            </a:pPr>
            <a:r>
              <a:rPr lang="en-US" sz="1200">
                <a:solidFill>
                  <a:srgbClr val="000000"/>
                </a:solidFill>
                <a:latin typeface="Montserrat 4"/>
                <a:ea typeface="Montserrat 4"/>
                <a:cs typeface="Montserrat 4"/>
                <a:sym typeface="Montserrat 4"/>
              </a:rPr>
              <a:t>[Name] </a:t>
            </a:r>
            <a:endParaRPr lang="en-US" sz="1200">
              <a:solidFill>
                <a:srgbClr val="000000"/>
              </a:solidFill>
              <a:latin typeface="Montserrat 4"/>
              <a:ea typeface="Montserrat 4"/>
              <a:cs typeface="Montserrat 4"/>
            </a:endParaRPr>
          </a:p>
        </p:txBody>
      </p:sp>
      <p:sp>
        <p:nvSpPr>
          <p:cNvPr id="8" name="TextBox 8"/>
          <p:cNvSpPr txBox="1"/>
          <p:nvPr/>
        </p:nvSpPr>
        <p:spPr>
          <a:xfrm>
            <a:off x="412152" y="316992"/>
            <a:ext cx="4304691" cy="901446"/>
          </a:xfrm>
          <a:prstGeom prst="rect">
            <a:avLst/>
          </a:prstGeom>
        </p:spPr>
        <p:txBody>
          <a:bodyPr lIns="0" tIns="0" rIns="0" bIns="0" rtlCol="0" anchor="t">
            <a:spAutoFit/>
          </a:bodyPr>
          <a:lstStyle/>
          <a:p>
            <a:pPr algn="l">
              <a:lnSpc>
                <a:spcPts val="3611"/>
              </a:lnSpc>
            </a:pPr>
            <a:r>
              <a:rPr lang="en-US" sz="2799" spc="-55">
                <a:solidFill>
                  <a:srgbClr val="FFFFFF"/>
                </a:solidFill>
                <a:latin typeface="Montserrat 3"/>
                <a:ea typeface="Montserrat 3"/>
                <a:cs typeface="Montserrat 3"/>
                <a:sym typeface="Montserrat 3"/>
              </a:rPr>
              <a:t>Template A: Corporate Sponsor Kickoff Email </a:t>
            </a:r>
          </a:p>
        </p:txBody>
      </p:sp>
      <p:sp>
        <p:nvSpPr>
          <p:cNvPr id="9" name="TextBox 9"/>
          <p:cNvSpPr txBox="1"/>
          <p:nvPr/>
        </p:nvSpPr>
        <p:spPr>
          <a:xfrm>
            <a:off x="1134103" y="2256856"/>
            <a:ext cx="5479539" cy="718828"/>
          </a:xfrm>
          <a:prstGeom prst="rect">
            <a:avLst/>
          </a:prstGeom>
        </p:spPr>
        <p:txBody>
          <a:bodyPr lIns="0" tIns="0" rIns="0" bIns="0" rtlCol="0" anchor="t">
            <a:spAutoFit/>
          </a:bodyPr>
          <a:lstStyle/>
          <a:p>
            <a:pPr algn="l">
              <a:lnSpc>
                <a:spcPts val="1494"/>
              </a:lnSpc>
            </a:pPr>
            <a:r>
              <a:rPr lang="en-US" sz="1149" spc="-22">
                <a:solidFill>
                  <a:srgbClr val="222222"/>
                </a:solidFill>
                <a:latin typeface="Montserrat 1"/>
                <a:ea typeface="Montserrat 1"/>
                <a:cs typeface="Montserrat 1"/>
                <a:sym typeface="Montserrat 1"/>
              </a:rPr>
              <a:t>This email announces a company-wide initiative to make electronic invoicing and payments the standard across all markets. It outlines the goals, targets, and accountability structure for the rollout with support from Marketron.</a:t>
            </a:r>
          </a:p>
        </p:txBody>
      </p:sp>
      <p:sp>
        <p:nvSpPr>
          <p:cNvPr id="10" name="TextBox 10"/>
          <p:cNvSpPr txBox="1"/>
          <p:nvPr/>
        </p:nvSpPr>
        <p:spPr>
          <a:xfrm>
            <a:off x="2188047" y="3653018"/>
            <a:ext cx="3371652" cy="264160"/>
          </a:xfrm>
          <a:prstGeom prst="rect">
            <a:avLst/>
          </a:prstGeom>
        </p:spPr>
        <p:txBody>
          <a:bodyPr lIns="0" tIns="0" rIns="0" bIns="0" rtlCol="0" anchor="t">
            <a:spAutoFit/>
          </a:bodyPr>
          <a:lstStyle/>
          <a:p>
            <a:pPr algn="ctr">
              <a:lnSpc>
                <a:spcPts val="2240"/>
              </a:lnSpc>
            </a:pPr>
            <a:r>
              <a:rPr lang="en-US" sz="1600">
                <a:solidFill>
                  <a:srgbClr val="000000"/>
                </a:solidFill>
                <a:latin typeface="Montserrat 1"/>
                <a:ea typeface="Montserrat 1"/>
                <a:cs typeface="Montserrat 1"/>
                <a:sym typeface="Montserrat 1"/>
              </a:rPr>
              <a:t>Copy and Paste Email Verbiage: </a:t>
            </a:r>
          </a:p>
        </p:txBody>
      </p:sp>
      <p:sp>
        <p:nvSpPr>
          <p:cNvPr id="11" name="Freeform 11"/>
          <p:cNvSpPr/>
          <p:nvPr/>
        </p:nvSpPr>
        <p:spPr>
          <a:xfrm>
            <a:off x="686901" y="2266381"/>
            <a:ext cx="294977" cy="294977"/>
          </a:xfrm>
          <a:custGeom>
            <a:avLst/>
            <a:gdLst/>
            <a:ahLst/>
            <a:cxnLst/>
            <a:rect l="l" t="t" r="r" b="b"/>
            <a:pathLst>
              <a:path w="294977" h="294977">
                <a:moveTo>
                  <a:pt x="0" y="0"/>
                </a:moveTo>
                <a:lnTo>
                  <a:pt x="294978" y="0"/>
                </a:lnTo>
                <a:lnTo>
                  <a:pt x="294978" y="294977"/>
                </a:lnTo>
                <a:lnTo>
                  <a:pt x="0" y="294977"/>
                </a:lnTo>
                <a:lnTo>
                  <a:pt x="0" y="0"/>
                </a:lnTo>
                <a:close/>
              </a:path>
            </a:pathLst>
          </a:custGeom>
          <a:blipFill>
            <a:blip>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8" y="-114300"/>
            <a:ext cx="7956915" cy="2957693"/>
          </a:xfrm>
          <a:custGeom>
            <a:avLst/>
            <a:gdLst/>
            <a:ahLst/>
            <a:cxnLst/>
            <a:rect l="l" t="t" r="r" b="b"/>
            <a:pathLst>
              <a:path w="7956915" h="2957693">
                <a:moveTo>
                  <a:pt x="0" y="0"/>
                </a:moveTo>
                <a:lnTo>
                  <a:pt x="7956916" y="0"/>
                </a:lnTo>
                <a:lnTo>
                  <a:pt x="7956916" y="2957693"/>
                </a:lnTo>
                <a:lnTo>
                  <a:pt x="0" y="2957693"/>
                </a:lnTo>
                <a:lnTo>
                  <a:pt x="0" y="0"/>
                </a:lnTo>
                <a:close/>
              </a:path>
            </a:pathLst>
          </a:custGeom>
          <a:blipFill>
            <a:blip r:embed="rId2"/>
            <a:stretch>
              <a:fillRect/>
            </a:stretch>
          </a:blipFill>
        </p:spPr>
      </p:sp>
      <p:sp>
        <p:nvSpPr>
          <p:cNvPr id="3" name="Freeform 3"/>
          <p:cNvSpPr/>
          <p:nvPr/>
        </p:nvSpPr>
        <p:spPr>
          <a:xfrm>
            <a:off x="-92258" y="1422258"/>
            <a:ext cx="7956915" cy="1421135"/>
          </a:xfrm>
          <a:custGeom>
            <a:avLst/>
            <a:gdLst/>
            <a:ahLst/>
            <a:cxnLst/>
            <a:rect l="l" t="t" r="r" b="b"/>
            <a:pathLst>
              <a:path w="7956915" h="1421135">
                <a:moveTo>
                  <a:pt x="0" y="0"/>
                </a:moveTo>
                <a:lnTo>
                  <a:pt x="7956916" y="0"/>
                </a:lnTo>
                <a:lnTo>
                  <a:pt x="7956916" y="1421135"/>
                </a:lnTo>
                <a:lnTo>
                  <a:pt x="0" y="1421135"/>
                </a:lnTo>
                <a:lnTo>
                  <a:pt x="0" y="0"/>
                </a:lnTo>
                <a:close/>
              </a:path>
            </a:pathLst>
          </a:custGeom>
          <a:blipFill>
            <a:blip r:embed="rId3"/>
            <a:stretch>
              <a:fillRect/>
            </a:stretch>
          </a:blipFill>
        </p:spPr>
      </p:sp>
      <p:grpSp>
        <p:nvGrpSpPr>
          <p:cNvPr id="4" name="Group 4"/>
          <p:cNvGrpSpPr/>
          <p:nvPr/>
        </p:nvGrpSpPr>
        <p:grpSpPr>
          <a:xfrm>
            <a:off x="412152" y="4113533"/>
            <a:ext cx="6948096" cy="4554041"/>
            <a:chOff x="0" y="0"/>
            <a:chExt cx="2421994" cy="1587465"/>
          </a:xfrm>
        </p:grpSpPr>
        <p:sp>
          <p:nvSpPr>
            <p:cNvPr id="5" name="Freeform 5"/>
            <p:cNvSpPr/>
            <p:nvPr/>
          </p:nvSpPr>
          <p:spPr>
            <a:xfrm>
              <a:off x="0" y="0"/>
              <a:ext cx="2421994" cy="1587465"/>
            </a:xfrm>
            <a:custGeom>
              <a:avLst/>
              <a:gdLst/>
              <a:ahLst/>
              <a:cxnLst/>
              <a:rect l="l" t="t" r="r" b="b"/>
              <a:pathLst>
                <a:path w="2421994" h="1587465">
                  <a:moveTo>
                    <a:pt x="13371" y="0"/>
                  </a:moveTo>
                  <a:lnTo>
                    <a:pt x="2408623" y="0"/>
                  </a:lnTo>
                  <a:cubicBezTo>
                    <a:pt x="2412169" y="0"/>
                    <a:pt x="2415570" y="1409"/>
                    <a:pt x="2418078" y="3916"/>
                  </a:cubicBezTo>
                  <a:cubicBezTo>
                    <a:pt x="2420586" y="6424"/>
                    <a:pt x="2421994" y="9825"/>
                    <a:pt x="2421994" y="13371"/>
                  </a:cubicBezTo>
                  <a:lnTo>
                    <a:pt x="2421994" y="1574094"/>
                  </a:lnTo>
                  <a:cubicBezTo>
                    <a:pt x="2421994" y="1577640"/>
                    <a:pt x="2420586" y="1581041"/>
                    <a:pt x="2418078" y="1583549"/>
                  </a:cubicBezTo>
                  <a:cubicBezTo>
                    <a:pt x="2415570" y="1586056"/>
                    <a:pt x="2412169" y="1587465"/>
                    <a:pt x="2408623" y="1587465"/>
                  </a:cubicBezTo>
                  <a:lnTo>
                    <a:pt x="13371" y="1587465"/>
                  </a:lnTo>
                  <a:cubicBezTo>
                    <a:pt x="5986" y="1587465"/>
                    <a:pt x="0" y="1581479"/>
                    <a:pt x="0" y="1574094"/>
                  </a:cubicBezTo>
                  <a:lnTo>
                    <a:pt x="0" y="13371"/>
                  </a:lnTo>
                  <a:cubicBezTo>
                    <a:pt x="0" y="9825"/>
                    <a:pt x="1409" y="6424"/>
                    <a:pt x="3916" y="3916"/>
                  </a:cubicBezTo>
                  <a:cubicBezTo>
                    <a:pt x="6424" y="1409"/>
                    <a:pt x="9825" y="0"/>
                    <a:pt x="13371" y="0"/>
                  </a:cubicBezTo>
                  <a:close/>
                </a:path>
              </a:pathLst>
            </a:custGeom>
            <a:solidFill>
              <a:srgbClr val="F0F2F5"/>
            </a:solidFill>
          </p:spPr>
        </p:sp>
        <p:sp>
          <p:nvSpPr>
            <p:cNvPr id="6" name="TextBox 6"/>
            <p:cNvSpPr txBox="1"/>
            <p:nvPr/>
          </p:nvSpPr>
          <p:spPr>
            <a:xfrm>
              <a:off x="0" y="0"/>
              <a:ext cx="2421994" cy="1587465"/>
            </a:xfrm>
            <a:prstGeom prst="rect">
              <a:avLst/>
            </a:prstGeom>
          </p:spPr>
          <p:txBody>
            <a:bodyPr lIns="50800" tIns="50800" rIns="50800" bIns="50800" rtlCol="0" anchor="ctr"/>
            <a:lstStyle/>
            <a:p>
              <a:pPr algn="ctr">
                <a:lnSpc>
                  <a:spcPts val="1746"/>
                </a:lnSpc>
              </a:pPr>
              <a:endParaRPr/>
            </a:p>
          </p:txBody>
        </p:sp>
      </p:grpSp>
      <p:sp>
        <p:nvSpPr>
          <p:cNvPr id="7" name="TextBox 7"/>
          <p:cNvSpPr txBox="1"/>
          <p:nvPr/>
        </p:nvSpPr>
        <p:spPr>
          <a:xfrm>
            <a:off x="748160" y="4442464"/>
            <a:ext cx="6322746" cy="3949286"/>
          </a:xfrm>
          <a:prstGeom prst="rect">
            <a:avLst/>
          </a:prstGeom>
        </p:spPr>
        <p:txBody>
          <a:bodyPr lIns="0" tIns="0" rIns="0" bIns="0" rtlCol="0" anchor="t">
            <a:spAutoFit/>
          </a:bodyPr>
          <a:lstStyle/>
          <a:p>
            <a:pPr algn="l">
              <a:lnSpc>
                <a:spcPts val="1959"/>
              </a:lnSpc>
            </a:pPr>
            <a:r>
              <a:rPr lang="en-US" sz="1350" dirty="0">
                <a:solidFill>
                  <a:srgbClr val="000000"/>
                </a:solidFill>
                <a:latin typeface="Montserrat 1"/>
                <a:ea typeface="Montserrat 1"/>
                <a:cs typeface="Montserrat 1"/>
                <a:sym typeface="Montserrat 1"/>
              </a:rPr>
              <a:t>Subject: Required: EI + </a:t>
            </a:r>
            <a:r>
              <a:rPr lang="en-US" sz="1350" dirty="0" err="1">
                <a:solidFill>
                  <a:srgbClr val="000000"/>
                </a:solidFill>
                <a:latin typeface="Montserrat 1"/>
                <a:ea typeface="Montserrat 1"/>
                <a:cs typeface="Montserrat 1"/>
                <a:sym typeface="Montserrat 1"/>
              </a:rPr>
              <a:t>PayNow</a:t>
            </a:r>
            <a:r>
              <a:rPr lang="en-US" sz="1350" dirty="0">
                <a:solidFill>
                  <a:srgbClr val="000000"/>
                </a:solidFill>
                <a:latin typeface="Montserrat 1"/>
                <a:ea typeface="Montserrat 1"/>
                <a:cs typeface="Montserrat 1"/>
                <a:sym typeface="Montserrat 1"/>
              </a:rPr>
              <a:t> Standardization Checklist and Monthly Reporting </a:t>
            </a:r>
          </a:p>
          <a:p>
            <a:pPr algn="l">
              <a:lnSpc>
                <a:spcPts val="1819"/>
              </a:lnSpc>
            </a:pPr>
            <a:endParaRPr lang="en-US" sz="1399">
              <a:solidFill>
                <a:srgbClr val="000000"/>
              </a:solidFill>
              <a:latin typeface="Montserrat 1"/>
              <a:ea typeface="Montserrat 1"/>
              <a:cs typeface="Montserrat 1"/>
              <a:sym typeface="Montserrat 1"/>
            </a:endParaRPr>
          </a:p>
          <a:p>
            <a:pPr algn="l">
              <a:lnSpc>
                <a:spcPts val="1819"/>
              </a:lnSpc>
            </a:pPr>
            <a:r>
              <a:rPr lang="en-US" sz="1250">
                <a:solidFill>
                  <a:srgbClr val="000000"/>
                </a:solidFill>
                <a:latin typeface="Montserrat 2"/>
                <a:ea typeface="Montserrat 2"/>
                <a:cs typeface="Montserrat 2"/>
                <a:sym typeface="Montserrat 2"/>
              </a:rPr>
              <a:t>Hi [</a:t>
            </a:r>
            <a:r>
              <a:rPr lang="en-US" sz="1250">
                <a:solidFill>
                  <a:srgbClr val="000000"/>
                </a:solidFill>
                <a:highlight>
                  <a:srgbClr val="FFFF00"/>
                </a:highlight>
                <a:latin typeface="Montserrat 2"/>
                <a:ea typeface="Montserrat 2"/>
                <a:cs typeface="Montserrat 2"/>
                <a:sym typeface="Montserrat 2"/>
              </a:rPr>
              <a:t>GM Name],</a:t>
            </a: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50" dirty="0">
                <a:solidFill>
                  <a:srgbClr val="000000"/>
                </a:solidFill>
                <a:latin typeface="Montserrat 2"/>
                <a:ea typeface="Montserrat 2"/>
                <a:cs typeface="Montserrat 2"/>
                <a:sym typeface="Montserrat 2"/>
              </a:rPr>
              <a:t>This is a required operating standard. Please ensure your Business Manager completes the </a:t>
            </a:r>
            <a:r>
              <a:rPr lang="en-US" sz="1250" dirty="0">
                <a:solidFill>
                  <a:srgbClr val="000000"/>
                </a:solidFill>
                <a:highlight>
                  <a:srgbClr val="FFFF00"/>
                </a:highlight>
                <a:latin typeface="Montserrat 2"/>
                <a:ea typeface="Montserrat 2"/>
                <a:cs typeface="Montserrat 2"/>
                <a:sym typeface="Montserrat 2"/>
              </a:rPr>
              <a:t>checklist </a:t>
            </a:r>
            <a:r>
              <a:rPr lang="en-US" sz="1250" dirty="0">
                <a:solidFill>
                  <a:srgbClr val="000000"/>
                </a:solidFill>
                <a:latin typeface="Montserrat 2"/>
                <a:ea typeface="Montserrat 2"/>
                <a:cs typeface="Montserrat 2"/>
                <a:sym typeface="Montserrat 2"/>
              </a:rPr>
              <a:t>steps and maintains an exception log. We will review progress monthly using the scorecard. Markets behind target will be required to complete the remaining checklist items and engage with a champion market to close the gap. </a:t>
            </a:r>
            <a:endParaRPr lang="en-US" sz="1250" dirty="0">
              <a:solidFill>
                <a:srgbClr val="000000"/>
              </a:solidFill>
              <a:latin typeface="Montserrat 2"/>
              <a:ea typeface="Montserrat 2"/>
              <a:cs typeface="Montserrat 2"/>
            </a:endParaRPr>
          </a:p>
          <a:p>
            <a:pPr algn="l">
              <a:lnSpc>
                <a:spcPts val="1819"/>
              </a:lnSpc>
            </a:pPr>
            <a:endParaRPr lang="en-US" sz="1299">
              <a:solidFill>
                <a:srgbClr val="000000"/>
              </a:solidFill>
              <a:latin typeface="Montserrat 2"/>
              <a:ea typeface="Montserrat 2"/>
              <a:cs typeface="Montserrat 2"/>
              <a:sym typeface="Montserrat 2"/>
            </a:endParaRPr>
          </a:p>
          <a:p>
            <a:pPr algn="l">
              <a:lnSpc>
                <a:spcPts val="1819"/>
              </a:lnSpc>
            </a:pPr>
            <a:r>
              <a:rPr lang="en-US" sz="1250" dirty="0">
                <a:solidFill>
                  <a:srgbClr val="000000"/>
                </a:solidFill>
                <a:latin typeface="Montserrat 2"/>
                <a:ea typeface="Montserrat 2"/>
                <a:cs typeface="Montserrat 2"/>
                <a:sym typeface="Montserrat 2"/>
              </a:rPr>
              <a:t>Make sure your team knows we are committed to this initiative. I’ve included a template here I’d like you to use as a baseline for that communication. </a:t>
            </a:r>
            <a:endParaRPr lang="en-US" sz="1250" dirty="0">
              <a:solidFill>
                <a:srgbClr val="000000"/>
              </a:solidFill>
              <a:latin typeface="Montserrat 2"/>
              <a:ea typeface="Montserrat 2"/>
              <a:cs typeface="Montserrat 2"/>
            </a:endParaRP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99">
                <a:solidFill>
                  <a:srgbClr val="000000"/>
                </a:solidFill>
                <a:latin typeface="Montserrat 2"/>
                <a:ea typeface="Montserrat 2"/>
                <a:cs typeface="Montserrat 2"/>
                <a:sym typeface="Montserrat 2"/>
              </a:rPr>
              <a:t>Thanks, </a:t>
            </a:r>
          </a:p>
          <a:p>
            <a:pPr algn="l">
              <a:lnSpc>
                <a:spcPts val="1819"/>
              </a:lnSpc>
            </a:pPr>
            <a:r>
              <a:rPr lang="en-US" sz="1299">
                <a:solidFill>
                  <a:srgbClr val="000000"/>
                </a:solidFill>
                <a:latin typeface="Montserrat 2"/>
                <a:ea typeface="Montserrat 2"/>
                <a:cs typeface="Montserrat 2"/>
                <a:sym typeface="Montserrat 2"/>
              </a:rPr>
              <a:t>[Name] </a:t>
            </a:r>
          </a:p>
          <a:p>
            <a:pPr algn="l">
              <a:lnSpc>
                <a:spcPts val="1679"/>
              </a:lnSpc>
            </a:pPr>
            <a:endParaRPr lang="en-US" sz="1299">
              <a:solidFill>
                <a:srgbClr val="000000"/>
              </a:solidFill>
              <a:latin typeface="Montserrat 2"/>
              <a:ea typeface="Montserrat 2"/>
              <a:cs typeface="Montserrat 2"/>
              <a:sym typeface="Montserrat 2"/>
            </a:endParaRPr>
          </a:p>
        </p:txBody>
      </p:sp>
      <p:sp>
        <p:nvSpPr>
          <p:cNvPr id="8" name="Freeform 8"/>
          <p:cNvSpPr/>
          <p:nvPr/>
        </p:nvSpPr>
        <p:spPr>
          <a:xfrm>
            <a:off x="686901" y="2266381"/>
            <a:ext cx="294977" cy="294977"/>
          </a:xfrm>
          <a:custGeom>
            <a:avLst/>
            <a:gdLst/>
            <a:ahLst/>
            <a:cxnLst/>
            <a:rect l="l" t="t" r="r" b="b"/>
            <a:pathLst>
              <a:path w="294977" h="294977">
                <a:moveTo>
                  <a:pt x="0" y="0"/>
                </a:moveTo>
                <a:lnTo>
                  <a:pt x="294978" y="0"/>
                </a:lnTo>
                <a:lnTo>
                  <a:pt x="294978" y="294977"/>
                </a:lnTo>
                <a:lnTo>
                  <a:pt x="0" y="294977"/>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15909" y="316992"/>
            <a:ext cx="5771346" cy="901446"/>
          </a:xfrm>
          <a:prstGeom prst="rect">
            <a:avLst/>
          </a:prstGeom>
        </p:spPr>
        <p:txBody>
          <a:bodyPr lIns="0" tIns="0" rIns="0" bIns="0" rtlCol="0" anchor="t">
            <a:spAutoFit/>
          </a:bodyPr>
          <a:lstStyle/>
          <a:p>
            <a:pPr algn="l">
              <a:lnSpc>
                <a:spcPts val="3611"/>
              </a:lnSpc>
            </a:pPr>
            <a:r>
              <a:rPr lang="en-US" sz="2799" spc="-55">
                <a:solidFill>
                  <a:srgbClr val="FFFFFF"/>
                </a:solidFill>
                <a:latin typeface="Montserrat 3"/>
                <a:ea typeface="Montserrat 3"/>
                <a:cs typeface="Montserrat 3"/>
                <a:sym typeface="Montserrat 3"/>
              </a:rPr>
              <a:t>Template B: Corporate Sponsor Message to Market GMs </a:t>
            </a:r>
          </a:p>
        </p:txBody>
      </p:sp>
      <p:sp>
        <p:nvSpPr>
          <p:cNvPr id="10" name="TextBox 10"/>
          <p:cNvSpPr txBox="1"/>
          <p:nvPr/>
        </p:nvSpPr>
        <p:spPr>
          <a:xfrm>
            <a:off x="1134103" y="2256856"/>
            <a:ext cx="5479539" cy="718828"/>
          </a:xfrm>
          <a:prstGeom prst="rect">
            <a:avLst/>
          </a:prstGeom>
        </p:spPr>
        <p:txBody>
          <a:bodyPr lIns="0" tIns="0" rIns="0" bIns="0" rtlCol="0" anchor="t">
            <a:spAutoFit/>
          </a:bodyPr>
          <a:lstStyle/>
          <a:p>
            <a:pPr algn="l">
              <a:lnSpc>
                <a:spcPts val="1494"/>
              </a:lnSpc>
            </a:pPr>
            <a:r>
              <a:rPr lang="en-US" sz="1149" spc="-22">
                <a:solidFill>
                  <a:srgbClr val="222222"/>
                </a:solidFill>
                <a:latin typeface="Montserrat 1"/>
                <a:ea typeface="Montserrat 1"/>
                <a:cs typeface="Montserrat 1"/>
                <a:sym typeface="Montserrat 1"/>
              </a:rPr>
              <a:t>This email reinforces electronic invoicing and PayNow adoption as a required operating standard for market teams. It directs GMs to ensure checklist completion, monitor progress through scorecards, and communicate expectations internally.</a:t>
            </a:r>
          </a:p>
        </p:txBody>
      </p:sp>
      <p:sp>
        <p:nvSpPr>
          <p:cNvPr id="11" name="TextBox 11"/>
          <p:cNvSpPr txBox="1"/>
          <p:nvPr/>
        </p:nvSpPr>
        <p:spPr>
          <a:xfrm>
            <a:off x="2188047" y="3653018"/>
            <a:ext cx="3371652" cy="264160"/>
          </a:xfrm>
          <a:prstGeom prst="rect">
            <a:avLst/>
          </a:prstGeom>
        </p:spPr>
        <p:txBody>
          <a:bodyPr lIns="0" tIns="0" rIns="0" bIns="0" rtlCol="0" anchor="t">
            <a:spAutoFit/>
          </a:bodyPr>
          <a:lstStyle/>
          <a:p>
            <a:pPr algn="ctr">
              <a:lnSpc>
                <a:spcPts val="2240"/>
              </a:lnSpc>
            </a:pPr>
            <a:r>
              <a:rPr lang="en-US" sz="1600">
                <a:solidFill>
                  <a:srgbClr val="000000"/>
                </a:solidFill>
                <a:latin typeface="Montserrat 1"/>
                <a:ea typeface="Montserrat 1"/>
                <a:cs typeface="Montserrat 1"/>
                <a:sym typeface="Montserrat 1"/>
              </a:rPr>
              <a:t>Copy and Paste Email Verbiage: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8" y="-114300"/>
            <a:ext cx="7956915" cy="2957693"/>
          </a:xfrm>
          <a:custGeom>
            <a:avLst/>
            <a:gdLst/>
            <a:ahLst/>
            <a:cxnLst/>
            <a:rect l="l" t="t" r="r" b="b"/>
            <a:pathLst>
              <a:path w="7956915" h="2957693">
                <a:moveTo>
                  <a:pt x="0" y="0"/>
                </a:moveTo>
                <a:lnTo>
                  <a:pt x="7956916" y="0"/>
                </a:lnTo>
                <a:lnTo>
                  <a:pt x="7956916" y="2957693"/>
                </a:lnTo>
                <a:lnTo>
                  <a:pt x="0" y="2957693"/>
                </a:lnTo>
                <a:lnTo>
                  <a:pt x="0" y="0"/>
                </a:lnTo>
                <a:close/>
              </a:path>
            </a:pathLst>
          </a:custGeom>
          <a:blipFill>
            <a:blip r:embed="rId2"/>
            <a:stretch>
              <a:fillRect/>
            </a:stretch>
          </a:blipFill>
        </p:spPr>
      </p:sp>
      <p:sp>
        <p:nvSpPr>
          <p:cNvPr id="3" name="Freeform 3"/>
          <p:cNvSpPr/>
          <p:nvPr/>
        </p:nvSpPr>
        <p:spPr>
          <a:xfrm>
            <a:off x="-92258" y="1422258"/>
            <a:ext cx="7956915" cy="1421135"/>
          </a:xfrm>
          <a:custGeom>
            <a:avLst/>
            <a:gdLst/>
            <a:ahLst/>
            <a:cxnLst/>
            <a:rect l="l" t="t" r="r" b="b"/>
            <a:pathLst>
              <a:path w="7956915" h="1421135">
                <a:moveTo>
                  <a:pt x="0" y="0"/>
                </a:moveTo>
                <a:lnTo>
                  <a:pt x="7956916" y="0"/>
                </a:lnTo>
                <a:lnTo>
                  <a:pt x="7956916" y="1421135"/>
                </a:lnTo>
                <a:lnTo>
                  <a:pt x="0" y="1421135"/>
                </a:lnTo>
                <a:lnTo>
                  <a:pt x="0" y="0"/>
                </a:lnTo>
                <a:close/>
              </a:path>
            </a:pathLst>
          </a:custGeom>
          <a:blipFill>
            <a:blip r:embed="rId3"/>
            <a:stretch>
              <a:fillRect/>
            </a:stretch>
          </a:blipFill>
        </p:spPr>
      </p:sp>
      <p:grpSp>
        <p:nvGrpSpPr>
          <p:cNvPr id="4" name="Group 4"/>
          <p:cNvGrpSpPr/>
          <p:nvPr/>
        </p:nvGrpSpPr>
        <p:grpSpPr>
          <a:xfrm>
            <a:off x="412152" y="4113533"/>
            <a:ext cx="6948096" cy="5092480"/>
            <a:chOff x="0" y="0"/>
            <a:chExt cx="2421994" cy="1775157"/>
          </a:xfrm>
        </p:grpSpPr>
        <p:sp>
          <p:nvSpPr>
            <p:cNvPr id="5" name="Freeform 5"/>
            <p:cNvSpPr/>
            <p:nvPr/>
          </p:nvSpPr>
          <p:spPr>
            <a:xfrm>
              <a:off x="0" y="0"/>
              <a:ext cx="2421994" cy="1775157"/>
            </a:xfrm>
            <a:custGeom>
              <a:avLst/>
              <a:gdLst/>
              <a:ahLst/>
              <a:cxnLst/>
              <a:rect l="l" t="t" r="r" b="b"/>
              <a:pathLst>
                <a:path w="2421994" h="1775157">
                  <a:moveTo>
                    <a:pt x="13371" y="0"/>
                  </a:moveTo>
                  <a:lnTo>
                    <a:pt x="2408623" y="0"/>
                  </a:lnTo>
                  <a:cubicBezTo>
                    <a:pt x="2412169" y="0"/>
                    <a:pt x="2415570" y="1409"/>
                    <a:pt x="2418078" y="3916"/>
                  </a:cubicBezTo>
                  <a:cubicBezTo>
                    <a:pt x="2420586" y="6424"/>
                    <a:pt x="2421994" y="9825"/>
                    <a:pt x="2421994" y="13371"/>
                  </a:cubicBezTo>
                  <a:lnTo>
                    <a:pt x="2421994" y="1761785"/>
                  </a:lnTo>
                  <a:cubicBezTo>
                    <a:pt x="2421994" y="1765332"/>
                    <a:pt x="2420586" y="1768733"/>
                    <a:pt x="2418078" y="1771240"/>
                  </a:cubicBezTo>
                  <a:cubicBezTo>
                    <a:pt x="2415570" y="1773748"/>
                    <a:pt x="2412169" y="1775157"/>
                    <a:pt x="2408623" y="1775157"/>
                  </a:cubicBezTo>
                  <a:lnTo>
                    <a:pt x="13371" y="1775157"/>
                  </a:lnTo>
                  <a:cubicBezTo>
                    <a:pt x="5986" y="1775157"/>
                    <a:pt x="0" y="1769170"/>
                    <a:pt x="0" y="1761785"/>
                  </a:cubicBezTo>
                  <a:lnTo>
                    <a:pt x="0" y="13371"/>
                  </a:lnTo>
                  <a:cubicBezTo>
                    <a:pt x="0" y="9825"/>
                    <a:pt x="1409" y="6424"/>
                    <a:pt x="3916" y="3916"/>
                  </a:cubicBezTo>
                  <a:cubicBezTo>
                    <a:pt x="6424" y="1409"/>
                    <a:pt x="9825" y="0"/>
                    <a:pt x="13371" y="0"/>
                  </a:cubicBezTo>
                  <a:close/>
                </a:path>
              </a:pathLst>
            </a:custGeom>
            <a:solidFill>
              <a:srgbClr val="F0F2F5"/>
            </a:solidFill>
          </p:spPr>
        </p:sp>
        <p:sp>
          <p:nvSpPr>
            <p:cNvPr id="6" name="TextBox 6"/>
            <p:cNvSpPr txBox="1"/>
            <p:nvPr/>
          </p:nvSpPr>
          <p:spPr>
            <a:xfrm>
              <a:off x="0" y="0"/>
              <a:ext cx="2421994" cy="1775157"/>
            </a:xfrm>
            <a:prstGeom prst="rect">
              <a:avLst/>
            </a:prstGeom>
          </p:spPr>
          <p:txBody>
            <a:bodyPr lIns="50800" tIns="50800" rIns="50800" bIns="50800" rtlCol="0" anchor="ctr"/>
            <a:lstStyle/>
            <a:p>
              <a:pPr algn="ctr">
                <a:lnSpc>
                  <a:spcPts val="1746"/>
                </a:lnSpc>
              </a:pPr>
              <a:endParaRPr/>
            </a:p>
          </p:txBody>
        </p:sp>
      </p:grpSp>
      <p:sp>
        <p:nvSpPr>
          <p:cNvPr id="7" name="TextBox 7"/>
          <p:cNvSpPr txBox="1"/>
          <p:nvPr/>
        </p:nvSpPr>
        <p:spPr>
          <a:xfrm>
            <a:off x="686901" y="4423868"/>
            <a:ext cx="6384004" cy="4410951"/>
          </a:xfrm>
          <a:prstGeom prst="rect">
            <a:avLst/>
          </a:prstGeom>
        </p:spPr>
        <p:txBody>
          <a:bodyPr lIns="0" tIns="0" rIns="0" bIns="0" rtlCol="0" anchor="t">
            <a:spAutoFit/>
          </a:bodyPr>
          <a:lstStyle/>
          <a:p>
            <a:pPr algn="l">
              <a:lnSpc>
                <a:spcPts val="1959"/>
              </a:lnSpc>
            </a:pPr>
            <a:r>
              <a:rPr lang="en-US" sz="1399">
                <a:solidFill>
                  <a:srgbClr val="000000"/>
                </a:solidFill>
                <a:latin typeface="Montserrat 1"/>
                <a:ea typeface="Montserrat 1"/>
                <a:cs typeface="Montserrat 1"/>
                <a:sym typeface="Montserrat 1"/>
              </a:rPr>
              <a:t>Subject: New Standard: Invoices and Payments Go Electronic by Default </a:t>
            </a:r>
          </a:p>
          <a:p>
            <a:pPr algn="l">
              <a:lnSpc>
                <a:spcPts val="1819"/>
              </a:lnSpc>
            </a:pPr>
            <a:endParaRPr lang="en-US" sz="1399">
              <a:solidFill>
                <a:srgbClr val="000000"/>
              </a:solidFill>
              <a:latin typeface="Montserrat 1"/>
              <a:ea typeface="Montserrat 1"/>
              <a:cs typeface="Montserrat 1"/>
              <a:sym typeface="Montserrat 1"/>
            </a:endParaRPr>
          </a:p>
          <a:p>
            <a:pPr algn="l">
              <a:lnSpc>
                <a:spcPts val="1819"/>
              </a:lnSpc>
            </a:pPr>
            <a:r>
              <a:rPr lang="en-US" sz="1299">
                <a:solidFill>
                  <a:srgbClr val="000000"/>
                </a:solidFill>
                <a:latin typeface="Montserrat 2"/>
                <a:ea typeface="Montserrat 2"/>
                <a:cs typeface="Montserrat 2"/>
                <a:sym typeface="Montserrat 2"/>
              </a:rPr>
              <a:t>Hi Team, </a:t>
            </a: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99">
                <a:solidFill>
                  <a:srgbClr val="000000"/>
                </a:solidFill>
                <a:latin typeface="Montserrat 2"/>
                <a:ea typeface="Montserrat 2"/>
                <a:cs typeface="Montserrat 2"/>
                <a:sym typeface="Montserrat 2"/>
              </a:rPr>
              <a:t>We are moving to an electronic-first process for invoicing and payment.</a:t>
            </a: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99">
                <a:solidFill>
                  <a:srgbClr val="000000"/>
                </a:solidFill>
                <a:latin typeface="Montserrat 2"/>
                <a:ea typeface="Montserrat 2"/>
                <a:cs typeface="Montserrat 2"/>
                <a:sym typeface="Montserrat 2"/>
              </a:rPr>
              <a:t>Going forward: </a:t>
            </a:r>
          </a:p>
          <a:p>
            <a:pPr marL="280035" lvl="1" indent="-140335" algn="l">
              <a:lnSpc>
                <a:spcPts val="1819"/>
              </a:lnSpc>
              <a:buFont typeface="Arial"/>
              <a:buChar char="•"/>
            </a:pPr>
            <a:r>
              <a:rPr lang="en-US" sz="1299">
                <a:solidFill>
                  <a:srgbClr val="000000"/>
                </a:solidFill>
                <a:latin typeface="Montserrat 2"/>
                <a:ea typeface="Montserrat 2"/>
                <a:cs typeface="Montserrat 2"/>
                <a:sym typeface="Montserrat 2"/>
              </a:rPr>
              <a:t>New advertisers are set up electronic-first </a:t>
            </a:r>
            <a:endParaRPr lang="en-US" sz="1299">
              <a:solidFill>
                <a:srgbClr val="000000"/>
              </a:solidFill>
              <a:latin typeface="Montserrat 2"/>
              <a:ea typeface="Montserrat 2"/>
              <a:cs typeface="Montserrat 2"/>
            </a:endParaRPr>
          </a:p>
          <a:p>
            <a:pPr marL="280035" lvl="1" indent="-140335" algn="l">
              <a:lnSpc>
                <a:spcPts val="1819"/>
              </a:lnSpc>
              <a:buFont typeface="Arial"/>
              <a:buChar char="•"/>
            </a:pPr>
            <a:r>
              <a:rPr lang="en-US" sz="1250" dirty="0" err="1">
                <a:solidFill>
                  <a:srgbClr val="000000"/>
                </a:solidFill>
                <a:latin typeface="Montserrat 2"/>
                <a:ea typeface="Montserrat 2"/>
                <a:cs typeface="Montserrat 2"/>
                <a:sym typeface="Montserrat 2"/>
              </a:rPr>
              <a:t>PayNow</a:t>
            </a:r>
            <a:r>
              <a:rPr lang="en-US" sz="1250" dirty="0">
                <a:solidFill>
                  <a:srgbClr val="000000"/>
                </a:solidFill>
                <a:latin typeface="Montserrat 2"/>
                <a:ea typeface="Montserrat 2"/>
                <a:cs typeface="Montserrat 2"/>
                <a:sym typeface="Montserrat 2"/>
              </a:rPr>
              <a:t> workflows are used as standard </a:t>
            </a:r>
            <a:endParaRPr lang="en-US" sz="1250" dirty="0">
              <a:solidFill>
                <a:srgbClr val="000000"/>
              </a:solidFill>
              <a:latin typeface="Montserrat 2"/>
              <a:ea typeface="Montserrat 2"/>
              <a:cs typeface="Montserrat 2"/>
            </a:endParaRPr>
          </a:p>
          <a:p>
            <a:pPr marL="280035" lvl="1" indent="-140335" algn="l">
              <a:lnSpc>
                <a:spcPts val="1819"/>
              </a:lnSpc>
              <a:buFont typeface="Arial"/>
              <a:buChar char="•"/>
            </a:pPr>
            <a:r>
              <a:rPr lang="en-US" sz="1299">
                <a:solidFill>
                  <a:srgbClr val="000000"/>
                </a:solidFill>
                <a:latin typeface="Montserrat 2"/>
                <a:ea typeface="Montserrat 2"/>
                <a:cs typeface="Montserrat 2"/>
                <a:sym typeface="Montserrat 2"/>
              </a:rPr>
              <a:t>Exceptions are documented and require approval </a:t>
            </a:r>
            <a:endParaRPr lang="en-US" sz="1299">
              <a:solidFill>
                <a:srgbClr val="000000"/>
              </a:solidFill>
              <a:latin typeface="Montserrat 2"/>
              <a:ea typeface="Montserrat 2"/>
              <a:cs typeface="Montserrat 2"/>
            </a:endParaRPr>
          </a:p>
          <a:p>
            <a:pPr algn="l">
              <a:lnSpc>
                <a:spcPts val="1819"/>
              </a:lnSpc>
            </a:pPr>
            <a:endParaRPr lang="en-US" sz="1299">
              <a:solidFill>
                <a:srgbClr val="000000"/>
              </a:solidFill>
              <a:latin typeface="Montserrat 2"/>
              <a:ea typeface="Montserrat 2"/>
              <a:cs typeface="Montserrat 2"/>
              <a:sym typeface="Montserrat 2"/>
            </a:endParaRPr>
          </a:p>
          <a:p>
            <a:pPr algn="l">
              <a:lnSpc>
                <a:spcPts val="1819"/>
              </a:lnSpc>
            </a:pPr>
            <a:r>
              <a:rPr lang="en-US" sz="1250">
                <a:solidFill>
                  <a:srgbClr val="000000"/>
                </a:solidFill>
                <a:latin typeface="Montserrat 2"/>
                <a:ea typeface="Montserrat 2"/>
                <a:cs typeface="Montserrat 2"/>
                <a:sym typeface="Montserrat 2"/>
              </a:rPr>
              <a:t>This is about consistency and reducing avoidable manual work, paper, postage, and time. If you have questions, bring them to </a:t>
            </a:r>
            <a:r>
              <a:rPr lang="en-US" sz="1250">
                <a:solidFill>
                  <a:srgbClr val="000000"/>
                </a:solidFill>
                <a:highlight>
                  <a:srgbClr val="FFFF00"/>
                </a:highlight>
                <a:latin typeface="Montserrat 2"/>
                <a:ea typeface="Montserrat 2"/>
                <a:cs typeface="Montserrat 2"/>
                <a:sym typeface="Montserrat 2"/>
              </a:rPr>
              <a:t>[Business Manager] </a:t>
            </a:r>
            <a:r>
              <a:rPr lang="en-US" sz="1250">
                <a:solidFill>
                  <a:srgbClr val="000000"/>
                </a:solidFill>
                <a:latin typeface="Montserrat 2"/>
                <a:ea typeface="Montserrat 2"/>
                <a:cs typeface="Montserrat 2"/>
                <a:sym typeface="Montserrat 2"/>
              </a:rPr>
              <a:t>and we will address them in the rollout. </a:t>
            </a:r>
            <a:endParaRPr lang="en-US" sz="1250">
              <a:solidFill>
                <a:srgbClr val="000000"/>
              </a:solidFill>
              <a:latin typeface="Montserrat 2"/>
              <a:ea typeface="Montserrat 2"/>
              <a:cs typeface="Montserrat 2"/>
            </a:endParaRP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99">
                <a:solidFill>
                  <a:srgbClr val="000000"/>
                </a:solidFill>
                <a:latin typeface="Montserrat 2"/>
                <a:ea typeface="Montserrat 2"/>
                <a:cs typeface="Montserrat 2"/>
                <a:sym typeface="Montserrat 2"/>
              </a:rPr>
              <a:t>Thanks, </a:t>
            </a:r>
          </a:p>
          <a:p>
            <a:pPr algn="l">
              <a:lnSpc>
                <a:spcPts val="1819"/>
              </a:lnSpc>
            </a:pPr>
            <a:r>
              <a:rPr lang="en-US" sz="1250">
                <a:solidFill>
                  <a:srgbClr val="000000"/>
                </a:solidFill>
                <a:highlight>
                  <a:srgbClr val="FFFF00"/>
                </a:highlight>
                <a:latin typeface="Montserrat 2"/>
                <a:ea typeface="Montserrat 2"/>
                <a:cs typeface="Montserrat 2"/>
                <a:sym typeface="Montserrat 2"/>
              </a:rPr>
              <a:t>[GM Name] </a:t>
            </a:r>
            <a:endParaRPr lang="en-US" sz="1250">
              <a:solidFill>
                <a:srgbClr val="000000"/>
              </a:solidFill>
              <a:highlight>
                <a:srgbClr val="FFFF00"/>
              </a:highlight>
              <a:latin typeface="Montserrat 2"/>
              <a:ea typeface="Montserrat 2"/>
              <a:cs typeface="Montserrat 2"/>
            </a:endParaRPr>
          </a:p>
          <a:p>
            <a:pPr algn="l">
              <a:lnSpc>
                <a:spcPts val="1679"/>
              </a:lnSpc>
            </a:pPr>
            <a:endParaRPr lang="en-US" sz="1299">
              <a:solidFill>
                <a:srgbClr val="000000"/>
              </a:solidFill>
              <a:latin typeface="Montserrat 2"/>
              <a:ea typeface="Montserrat 2"/>
              <a:cs typeface="Montserrat 2"/>
              <a:sym typeface="Montserrat 2"/>
            </a:endParaRPr>
          </a:p>
        </p:txBody>
      </p:sp>
      <p:sp>
        <p:nvSpPr>
          <p:cNvPr id="8" name="Freeform 8"/>
          <p:cNvSpPr/>
          <p:nvPr/>
        </p:nvSpPr>
        <p:spPr>
          <a:xfrm>
            <a:off x="686901" y="2266381"/>
            <a:ext cx="294977" cy="294977"/>
          </a:xfrm>
          <a:custGeom>
            <a:avLst/>
            <a:gdLst/>
            <a:ahLst/>
            <a:cxnLst/>
            <a:rect l="l" t="t" r="r" b="b"/>
            <a:pathLst>
              <a:path w="294977" h="294977">
                <a:moveTo>
                  <a:pt x="0" y="0"/>
                </a:moveTo>
                <a:lnTo>
                  <a:pt x="294978" y="0"/>
                </a:lnTo>
                <a:lnTo>
                  <a:pt x="294978" y="294977"/>
                </a:lnTo>
                <a:lnTo>
                  <a:pt x="0" y="294977"/>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15909" y="316992"/>
            <a:ext cx="4672383" cy="901446"/>
          </a:xfrm>
          <a:prstGeom prst="rect">
            <a:avLst/>
          </a:prstGeom>
        </p:spPr>
        <p:txBody>
          <a:bodyPr lIns="0" tIns="0" rIns="0" bIns="0" rtlCol="0" anchor="t">
            <a:spAutoFit/>
          </a:bodyPr>
          <a:lstStyle/>
          <a:p>
            <a:pPr algn="l">
              <a:lnSpc>
                <a:spcPts val="3611"/>
              </a:lnSpc>
            </a:pPr>
            <a:r>
              <a:rPr lang="en-US" sz="2799" spc="-55">
                <a:solidFill>
                  <a:srgbClr val="FFFFFF"/>
                </a:solidFill>
                <a:latin typeface="Montserrat 3"/>
                <a:ea typeface="Montserrat 3"/>
                <a:cs typeface="Montserrat 3"/>
                <a:sym typeface="Montserrat 3"/>
              </a:rPr>
              <a:t>Template C: GM Message to Staff </a:t>
            </a:r>
          </a:p>
        </p:txBody>
      </p:sp>
      <p:sp>
        <p:nvSpPr>
          <p:cNvPr id="10" name="TextBox 10"/>
          <p:cNvSpPr txBox="1"/>
          <p:nvPr/>
        </p:nvSpPr>
        <p:spPr>
          <a:xfrm>
            <a:off x="1134103" y="2256856"/>
            <a:ext cx="5479539" cy="537853"/>
          </a:xfrm>
          <a:prstGeom prst="rect">
            <a:avLst/>
          </a:prstGeom>
        </p:spPr>
        <p:txBody>
          <a:bodyPr lIns="0" tIns="0" rIns="0" bIns="0" rtlCol="0" anchor="t">
            <a:spAutoFit/>
          </a:bodyPr>
          <a:lstStyle/>
          <a:p>
            <a:pPr algn="l">
              <a:lnSpc>
                <a:spcPts val="1494"/>
              </a:lnSpc>
            </a:pPr>
            <a:r>
              <a:rPr lang="en-US" sz="1149" spc="-22">
                <a:solidFill>
                  <a:srgbClr val="222222"/>
                </a:solidFill>
                <a:latin typeface="Montserrat 1"/>
                <a:ea typeface="Montserrat 1"/>
                <a:cs typeface="Montserrat 1"/>
                <a:sym typeface="Montserrat 1"/>
              </a:rPr>
              <a:t>This email communicates a shift to an electronic-first invoicing and payment process for all staff. It outlines new workflow expectations, standard PayNow usage, and approval requirements for any exceptions.</a:t>
            </a:r>
          </a:p>
        </p:txBody>
      </p:sp>
      <p:sp>
        <p:nvSpPr>
          <p:cNvPr id="11" name="TextBox 11"/>
          <p:cNvSpPr txBox="1"/>
          <p:nvPr/>
        </p:nvSpPr>
        <p:spPr>
          <a:xfrm>
            <a:off x="2188047" y="3653018"/>
            <a:ext cx="3371652" cy="264160"/>
          </a:xfrm>
          <a:prstGeom prst="rect">
            <a:avLst/>
          </a:prstGeom>
        </p:spPr>
        <p:txBody>
          <a:bodyPr lIns="0" tIns="0" rIns="0" bIns="0" rtlCol="0" anchor="t">
            <a:spAutoFit/>
          </a:bodyPr>
          <a:lstStyle/>
          <a:p>
            <a:pPr algn="ctr">
              <a:lnSpc>
                <a:spcPts val="2240"/>
              </a:lnSpc>
            </a:pPr>
            <a:r>
              <a:rPr lang="en-US" sz="1600">
                <a:solidFill>
                  <a:srgbClr val="000000"/>
                </a:solidFill>
                <a:latin typeface="Montserrat 1"/>
                <a:ea typeface="Montserrat 1"/>
                <a:cs typeface="Montserrat 1"/>
                <a:sym typeface="Montserrat 1"/>
              </a:rPr>
              <a:t>Copy and Paste Email Verbiage: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8" y="-114300"/>
            <a:ext cx="7956915" cy="2957693"/>
          </a:xfrm>
          <a:custGeom>
            <a:avLst/>
            <a:gdLst/>
            <a:ahLst/>
            <a:cxnLst/>
            <a:rect l="l" t="t" r="r" b="b"/>
            <a:pathLst>
              <a:path w="7956915" h="2957693">
                <a:moveTo>
                  <a:pt x="0" y="0"/>
                </a:moveTo>
                <a:lnTo>
                  <a:pt x="7956916" y="0"/>
                </a:lnTo>
                <a:lnTo>
                  <a:pt x="7956916" y="2957693"/>
                </a:lnTo>
                <a:lnTo>
                  <a:pt x="0" y="2957693"/>
                </a:lnTo>
                <a:lnTo>
                  <a:pt x="0" y="0"/>
                </a:lnTo>
                <a:close/>
              </a:path>
            </a:pathLst>
          </a:custGeom>
          <a:blipFill>
            <a:blip r:embed="rId2"/>
            <a:stretch>
              <a:fillRect/>
            </a:stretch>
          </a:blipFill>
        </p:spPr>
      </p:sp>
      <p:sp>
        <p:nvSpPr>
          <p:cNvPr id="3" name="Freeform 3"/>
          <p:cNvSpPr/>
          <p:nvPr/>
        </p:nvSpPr>
        <p:spPr>
          <a:xfrm>
            <a:off x="-92258" y="1422258"/>
            <a:ext cx="7956915" cy="1421135"/>
          </a:xfrm>
          <a:custGeom>
            <a:avLst/>
            <a:gdLst/>
            <a:ahLst/>
            <a:cxnLst/>
            <a:rect l="l" t="t" r="r" b="b"/>
            <a:pathLst>
              <a:path w="7956915" h="1421135">
                <a:moveTo>
                  <a:pt x="0" y="0"/>
                </a:moveTo>
                <a:lnTo>
                  <a:pt x="7956916" y="0"/>
                </a:lnTo>
                <a:lnTo>
                  <a:pt x="7956916" y="1421135"/>
                </a:lnTo>
                <a:lnTo>
                  <a:pt x="0" y="1421135"/>
                </a:lnTo>
                <a:lnTo>
                  <a:pt x="0" y="0"/>
                </a:lnTo>
                <a:close/>
              </a:path>
            </a:pathLst>
          </a:custGeom>
          <a:blipFill>
            <a:blip r:embed="rId3"/>
            <a:stretch>
              <a:fillRect/>
            </a:stretch>
          </a:blipFill>
        </p:spPr>
      </p:sp>
      <p:grpSp>
        <p:nvGrpSpPr>
          <p:cNvPr id="4" name="Group 4"/>
          <p:cNvGrpSpPr/>
          <p:nvPr/>
        </p:nvGrpSpPr>
        <p:grpSpPr>
          <a:xfrm>
            <a:off x="412152" y="4113533"/>
            <a:ext cx="6948096" cy="4343098"/>
            <a:chOff x="0" y="0"/>
            <a:chExt cx="2421994" cy="1513934"/>
          </a:xfrm>
        </p:grpSpPr>
        <p:sp>
          <p:nvSpPr>
            <p:cNvPr id="5" name="Freeform 5"/>
            <p:cNvSpPr/>
            <p:nvPr/>
          </p:nvSpPr>
          <p:spPr>
            <a:xfrm>
              <a:off x="0" y="0"/>
              <a:ext cx="2421994" cy="1513934"/>
            </a:xfrm>
            <a:custGeom>
              <a:avLst/>
              <a:gdLst/>
              <a:ahLst/>
              <a:cxnLst/>
              <a:rect l="l" t="t" r="r" b="b"/>
              <a:pathLst>
                <a:path w="2421994" h="1513934">
                  <a:moveTo>
                    <a:pt x="13371" y="0"/>
                  </a:moveTo>
                  <a:lnTo>
                    <a:pt x="2408623" y="0"/>
                  </a:lnTo>
                  <a:cubicBezTo>
                    <a:pt x="2412169" y="0"/>
                    <a:pt x="2415570" y="1409"/>
                    <a:pt x="2418078" y="3916"/>
                  </a:cubicBezTo>
                  <a:cubicBezTo>
                    <a:pt x="2420586" y="6424"/>
                    <a:pt x="2421994" y="9825"/>
                    <a:pt x="2421994" y="13371"/>
                  </a:cubicBezTo>
                  <a:lnTo>
                    <a:pt x="2421994" y="1500563"/>
                  </a:lnTo>
                  <a:cubicBezTo>
                    <a:pt x="2421994" y="1507947"/>
                    <a:pt x="2416008" y="1513934"/>
                    <a:pt x="2408623" y="1513934"/>
                  </a:cubicBezTo>
                  <a:lnTo>
                    <a:pt x="13371" y="1513934"/>
                  </a:lnTo>
                  <a:cubicBezTo>
                    <a:pt x="9825" y="1513934"/>
                    <a:pt x="6424" y="1512525"/>
                    <a:pt x="3916" y="1510018"/>
                  </a:cubicBezTo>
                  <a:cubicBezTo>
                    <a:pt x="1409" y="1507510"/>
                    <a:pt x="0" y="1504109"/>
                    <a:pt x="0" y="1500563"/>
                  </a:cubicBezTo>
                  <a:lnTo>
                    <a:pt x="0" y="13371"/>
                  </a:lnTo>
                  <a:cubicBezTo>
                    <a:pt x="0" y="9825"/>
                    <a:pt x="1409" y="6424"/>
                    <a:pt x="3916" y="3916"/>
                  </a:cubicBezTo>
                  <a:cubicBezTo>
                    <a:pt x="6424" y="1409"/>
                    <a:pt x="9825" y="0"/>
                    <a:pt x="13371" y="0"/>
                  </a:cubicBezTo>
                  <a:close/>
                </a:path>
              </a:pathLst>
            </a:custGeom>
            <a:solidFill>
              <a:srgbClr val="F0F2F5"/>
            </a:solidFill>
          </p:spPr>
        </p:sp>
        <p:sp>
          <p:nvSpPr>
            <p:cNvPr id="6" name="TextBox 6"/>
            <p:cNvSpPr txBox="1"/>
            <p:nvPr/>
          </p:nvSpPr>
          <p:spPr>
            <a:xfrm>
              <a:off x="0" y="0"/>
              <a:ext cx="2421994" cy="1513934"/>
            </a:xfrm>
            <a:prstGeom prst="rect">
              <a:avLst/>
            </a:prstGeom>
          </p:spPr>
          <p:txBody>
            <a:bodyPr lIns="50800" tIns="50800" rIns="50800" bIns="50800" rtlCol="0" anchor="ctr"/>
            <a:lstStyle/>
            <a:p>
              <a:pPr algn="ctr">
                <a:lnSpc>
                  <a:spcPts val="1746"/>
                </a:lnSpc>
              </a:pPr>
              <a:endParaRPr/>
            </a:p>
          </p:txBody>
        </p:sp>
      </p:grpSp>
      <p:sp>
        <p:nvSpPr>
          <p:cNvPr id="7" name="TextBox 7"/>
          <p:cNvSpPr txBox="1"/>
          <p:nvPr/>
        </p:nvSpPr>
        <p:spPr>
          <a:xfrm>
            <a:off x="686901" y="4423868"/>
            <a:ext cx="6384004" cy="3461973"/>
          </a:xfrm>
          <a:prstGeom prst="rect">
            <a:avLst/>
          </a:prstGeom>
        </p:spPr>
        <p:txBody>
          <a:bodyPr lIns="0" tIns="0" rIns="0" bIns="0" rtlCol="0" anchor="t">
            <a:spAutoFit/>
          </a:bodyPr>
          <a:lstStyle/>
          <a:p>
            <a:pPr algn="l">
              <a:lnSpc>
                <a:spcPts val="1959"/>
              </a:lnSpc>
            </a:pPr>
            <a:r>
              <a:rPr lang="en-US" sz="1350" dirty="0">
                <a:solidFill>
                  <a:srgbClr val="000000"/>
                </a:solidFill>
                <a:latin typeface="Montserrat 1"/>
                <a:ea typeface="Montserrat 1"/>
                <a:cs typeface="Montserrat 1"/>
                <a:sym typeface="Montserrat 1"/>
              </a:rPr>
              <a:t>Subject: EI + </a:t>
            </a:r>
            <a:r>
              <a:rPr lang="en-US" sz="1350" dirty="0" err="1">
                <a:solidFill>
                  <a:srgbClr val="000000"/>
                </a:solidFill>
                <a:latin typeface="Montserrat 1"/>
                <a:ea typeface="Montserrat 1"/>
                <a:cs typeface="Montserrat 1"/>
                <a:sym typeface="Montserrat 1"/>
              </a:rPr>
              <a:t>PayNow</a:t>
            </a:r>
            <a:r>
              <a:rPr lang="en-US" sz="1350" dirty="0">
                <a:solidFill>
                  <a:srgbClr val="000000"/>
                </a:solidFill>
                <a:latin typeface="Montserrat 1"/>
                <a:ea typeface="Montserrat 1"/>
                <a:cs typeface="Montserrat 1"/>
                <a:sym typeface="Montserrat 1"/>
              </a:rPr>
              <a:t> Standardization Progress by Market </a:t>
            </a:r>
          </a:p>
          <a:p>
            <a:pPr algn="l">
              <a:lnSpc>
                <a:spcPts val="1819"/>
              </a:lnSpc>
            </a:pPr>
            <a:endParaRPr lang="en-US" sz="1399">
              <a:solidFill>
                <a:srgbClr val="000000"/>
              </a:solidFill>
              <a:latin typeface="Montserrat 1"/>
              <a:ea typeface="Montserrat 1"/>
              <a:cs typeface="Montserrat 1"/>
              <a:sym typeface="Montserrat 1"/>
            </a:endParaRPr>
          </a:p>
          <a:p>
            <a:pPr algn="l">
              <a:lnSpc>
                <a:spcPts val="1819"/>
              </a:lnSpc>
            </a:pPr>
            <a:r>
              <a:rPr lang="en-US" sz="1299">
                <a:solidFill>
                  <a:srgbClr val="000000"/>
                </a:solidFill>
                <a:latin typeface="Montserrat 2"/>
                <a:ea typeface="Montserrat 2"/>
                <a:cs typeface="Montserrat 2"/>
                <a:sym typeface="Montserrat 2"/>
              </a:rPr>
              <a:t>Hi Team, </a:t>
            </a: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nSpc>
                <a:spcPts val="1819"/>
              </a:lnSpc>
            </a:pPr>
            <a:r>
              <a:rPr lang="en-US" sz="1250">
                <a:solidFill>
                  <a:srgbClr val="000000"/>
                </a:solidFill>
                <a:latin typeface="Montserrat 2"/>
                <a:ea typeface="Montserrat 2"/>
                <a:cs typeface="Montserrat 2"/>
                <a:sym typeface="Montserrat 2"/>
              </a:rPr>
              <a:t>Attached is our </a:t>
            </a:r>
            <a:r>
              <a:rPr lang="en-US" sz="1250">
                <a:solidFill>
                  <a:srgbClr val="000000"/>
                </a:solidFill>
                <a:highlight>
                  <a:srgbClr val="FFFF00"/>
                </a:highlight>
                <a:latin typeface="Montserrat 2"/>
                <a:ea typeface="Montserrat 2"/>
                <a:cs typeface="Montserrat 2"/>
                <a:sym typeface="Montserrat 2"/>
              </a:rPr>
              <a:t>market scorecard</a:t>
            </a:r>
            <a:r>
              <a:rPr lang="en-US" sz="1250">
                <a:solidFill>
                  <a:srgbClr val="000000"/>
                </a:solidFill>
                <a:latin typeface="Montserrat 2"/>
                <a:ea typeface="Montserrat 2"/>
                <a:cs typeface="Montserrat 2"/>
                <a:sym typeface="Montserrat 2"/>
              </a:rPr>
              <a:t> for this month. </a:t>
            </a:r>
          </a:p>
          <a:p>
            <a:pPr>
              <a:lnSpc>
                <a:spcPts val="1819"/>
              </a:lnSpc>
            </a:pPr>
            <a:endParaRPr lang="en-US" sz="1250">
              <a:solidFill>
                <a:srgbClr val="000000"/>
              </a:solidFill>
              <a:latin typeface="Montserrat 2"/>
              <a:ea typeface="Montserrat 2"/>
              <a:cs typeface="Montserrat 2"/>
              <a:sym typeface="Montserrat 2"/>
            </a:endParaRPr>
          </a:p>
          <a:p>
            <a:pPr algn="l">
              <a:lnSpc>
                <a:spcPts val="1819"/>
              </a:lnSpc>
            </a:pPr>
            <a:r>
              <a:rPr lang="en-US" sz="1250">
                <a:solidFill>
                  <a:srgbClr val="000000"/>
                </a:solidFill>
                <a:latin typeface="Montserrat 2"/>
                <a:ea typeface="Montserrat 2"/>
                <a:cs typeface="Montserrat 2"/>
                <a:sym typeface="Montserrat 2"/>
              </a:rPr>
              <a:t>Congratulations to markets leading adoption. Markets behind target should complete outstanding checklist steps and coordinate with a champion market this month. </a:t>
            </a:r>
            <a:endParaRPr lang="en-US" sz="1250" dirty="0">
              <a:solidFill>
                <a:srgbClr val="000000"/>
              </a:solidFill>
              <a:latin typeface="Montserrat 2"/>
              <a:ea typeface="Montserrat 2"/>
              <a:cs typeface="Montserrat 2"/>
            </a:endParaRPr>
          </a:p>
          <a:p>
            <a:pPr algn="l">
              <a:lnSpc>
                <a:spcPts val="1819"/>
              </a:lnSpc>
            </a:pPr>
            <a:endParaRPr lang="en-US" sz="1299">
              <a:solidFill>
                <a:srgbClr val="000000"/>
              </a:solidFill>
              <a:latin typeface="Montserrat 2"/>
              <a:ea typeface="Montserrat 2"/>
              <a:cs typeface="Montserrat 2"/>
              <a:sym typeface="Montserrat 2"/>
            </a:endParaRPr>
          </a:p>
          <a:p>
            <a:pPr algn="l">
              <a:lnSpc>
                <a:spcPts val="1819"/>
              </a:lnSpc>
            </a:pPr>
            <a:r>
              <a:rPr lang="en-US" sz="1299">
                <a:solidFill>
                  <a:srgbClr val="000000"/>
                </a:solidFill>
                <a:latin typeface="Montserrat 2"/>
                <a:ea typeface="Montserrat 2"/>
                <a:cs typeface="Montserrat 2"/>
                <a:sym typeface="Montserrat 2"/>
              </a:rPr>
              <a:t>We will review again at the next monthly checkpoint. </a:t>
            </a:r>
          </a:p>
          <a:p>
            <a:pPr algn="l">
              <a:lnSpc>
                <a:spcPts val="1819"/>
              </a:lnSpc>
            </a:pPr>
            <a:r>
              <a:rPr lang="en-US" sz="1250" dirty="0">
                <a:solidFill>
                  <a:srgbClr val="000000"/>
                </a:solidFill>
                <a:latin typeface="Montserrat 2"/>
                <a:ea typeface="Montserrat 2"/>
                <a:cs typeface="Montserrat 2"/>
                <a:sym typeface="Montserrat 2"/>
              </a:rPr>
              <a:t> </a:t>
            </a:r>
            <a:endParaRPr lang="en-US" sz="1250" dirty="0">
              <a:solidFill>
                <a:srgbClr val="000000"/>
              </a:solidFill>
              <a:latin typeface="Montserrat 2"/>
              <a:ea typeface="Montserrat 2"/>
              <a:cs typeface="Montserrat 2"/>
            </a:endParaRPr>
          </a:p>
          <a:p>
            <a:pPr algn="l">
              <a:lnSpc>
                <a:spcPts val="1819"/>
              </a:lnSpc>
            </a:pPr>
            <a:r>
              <a:rPr lang="en-US" sz="1299">
                <a:solidFill>
                  <a:srgbClr val="000000"/>
                </a:solidFill>
                <a:latin typeface="Montserrat 2"/>
                <a:ea typeface="Montserrat 2"/>
                <a:cs typeface="Montserrat 2"/>
                <a:sym typeface="Montserrat 2"/>
              </a:rPr>
              <a:t>Thanks, </a:t>
            </a:r>
          </a:p>
          <a:p>
            <a:pPr algn="l">
              <a:lnSpc>
                <a:spcPts val="1819"/>
              </a:lnSpc>
            </a:pPr>
            <a:r>
              <a:rPr lang="en-US" sz="1250">
                <a:solidFill>
                  <a:srgbClr val="000000"/>
                </a:solidFill>
                <a:highlight>
                  <a:srgbClr val="FFFF00"/>
                </a:highlight>
                <a:latin typeface="Montserrat 2"/>
                <a:ea typeface="Montserrat 2"/>
                <a:cs typeface="Montserrat 2"/>
                <a:sym typeface="Montserrat 2"/>
              </a:rPr>
              <a:t>[Name] </a:t>
            </a:r>
            <a:endParaRPr lang="en-US" sz="1250">
              <a:solidFill>
                <a:srgbClr val="000000"/>
              </a:solidFill>
              <a:highlight>
                <a:srgbClr val="FFFF00"/>
              </a:highlight>
              <a:latin typeface="Montserrat 2"/>
              <a:ea typeface="Montserrat 2"/>
              <a:cs typeface="Montserrat 2"/>
            </a:endParaRPr>
          </a:p>
          <a:p>
            <a:pPr algn="l">
              <a:lnSpc>
                <a:spcPts val="1679"/>
              </a:lnSpc>
            </a:pPr>
            <a:endParaRPr lang="en-US" sz="1299">
              <a:solidFill>
                <a:srgbClr val="000000"/>
              </a:solidFill>
              <a:latin typeface="Montserrat 2"/>
              <a:ea typeface="Montserrat 2"/>
              <a:cs typeface="Montserrat 2"/>
              <a:sym typeface="Montserrat 2"/>
            </a:endParaRPr>
          </a:p>
        </p:txBody>
      </p:sp>
      <p:sp>
        <p:nvSpPr>
          <p:cNvPr id="8" name="Freeform 8"/>
          <p:cNvSpPr/>
          <p:nvPr/>
        </p:nvSpPr>
        <p:spPr>
          <a:xfrm>
            <a:off x="686901" y="2266381"/>
            <a:ext cx="294977" cy="294977"/>
          </a:xfrm>
          <a:custGeom>
            <a:avLst/>
            <a:gdLst/>
            <a:ahLst/>
            <a:cxnLst/>
            <a:rect l="l" t="t" r="r" b="b"/>
            <a:pathLst>
              <a:path w="294977" h="294977">
                <a:moveTo>
                  <a:pt x="0" y="0"/>
                </a:moveTo>
                <a:lnTo>
                  <a:pt x="294978" y="0"/>
                </a:lnTo>
                <a:lnTo>
                  <a:pt x="294978" y="294977"/>
                </a:lnTo>
                <a:lnTo>
                  <a:pt x="0" y="294977"/>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15909" y="316992"/>
            <a:ext cx="6104039" cy="901446"/>
          </a:xfrm>
          <a:prstGeom prst="rect">
            <a:avLst/>
          </a:prstGeom>
        </p:spPr>
        <p:txBody>
          <a:bodyPr lIns="0" tIns="0" rIns="0" bIns="0" rtlCol="0" anchor="t">
            <a:spAutoFit/>
          </a:bodyPr>
          <a:lstStyle/>
          <a:p>
            <a:pPr algn="l">
              <a:lnSpc>
                <a:spcPts val="3611"/>
              </a:lnSpc>
            </a:pPr>
            <a:r>
              <a:rPr lang="en-US" sz="2799" spc="-55">
                <a:solidFill>
                  <a:srgbClr val="FFFFFF"/>
                </a:solidFill>
                <a:latin typeface="Montserrat 3"/>
                <a:ea typeface="Montserrat 3"/>
                <a:cs typeface="Montserrat 3"/>
                <a:sym typeface="Montserrat 3"/>
              </a:rPr>
              <a:t>Template D: Corporate Sponsor Monthly Progress Update </a:t>
            </a:r>
          </a:p>
        </p:txBody>
      </p:sp>
      <p:sp>
        <p:nvSpPr>
          <p:cNvPr id="10" name="TextBox 10"/>
          <p:cNvSpPr txBox="1"/>
          <p:nvPr/>
        </p:nvSpPr>
        <p:spPr>
          <a:xfrm>
            <a:off x="1134103" y="2256856"/>
            <a:ext cx="5626266" cy="537853"/>
          </a:xfrm>
          <a:prstGeom prst="rect">
            <a:avLst/>
          </a:prstGeom>
        </p:spPr>
        <p:txBody>
          <a:bodyPr lIns="0" tIns="0" rIns="0" bIns="0" rtlCol="0" anchor="t">
            <a:spAutoFit/>
          </a:bodyPr>
          <a:lstStyle/>
          <a:p>
            <a:pPr algn="l">
              <a:lnSpc>
                <a:spcPts val="1494"/>
              </a:lnSpc>
            </a:pPr>
            <a:r>
              <a:rPr lang="en-US" sz="1149" spc="-22">
                <a:solidFill>
                  <a:srgbClr val="222222"/>
                </a:solidFill>
                <a:latin typeface="Montserrat 1"/>
                <a:ea typeface="Montserrat 1"/>
                <a:cs typeface="Montserrat 1"/>
                <a:sym typeface="Montserrat 1"/>
              </a:rPr>
              <a:t>This email provides a monthly update on electronic invoicing and PayNow adoption progress across markets. It shares scorecard results, recognizes markets leading adoption, and outlines next steps for markets behind target.</a:t>
            </a:r>
          </a:p>
        </p:txBody>
      </p:sp>
      <p:sp>
        <p:nvSpPr>
          <p:cNvPr id="11" name="TextBox 11"/>
          <p:cNvSpPr txBox="1"/>
          <p:nvPr/>
        </p:nvSpPr>
        <p:spPr>
          <a:xfrm>
            <a:off x="2188047" y="3653018"/>
            <a:ext cx="3371652" cy="264160"/>
          </a:xfrm>
          <a:prstGeom prst="rect">
            <a:avLst/>
          </a:prstGeom>
        </p:spPr>
        <p:txBody>
          <a:bodyPr lIns="0" tIns="0" rIns="0" bIns="0" rtlCol="0" anchor="t">
            <a:spAutoFit/>
          </a:bodyPr>
          <a:lstStyle/>
          <a:p>
            <a:pPr algn="ctr">
              <a:lnSpc>
                <a:spcPts val="2240"/>
              </a:lnSpc>
            </a:pPr>
            <a:r>
              <a:rPr lang="en-US" sz="1600">
                <a:solidFill>
                  <a:srgbClr val="000000"/>
                </a:solidFill>
                <a:latin typeface="Montserrat 1"/>
                <a:ea typeface="Montserrat 1"/>
                <a:cs typeface="Montserrat 1"/>
                <a:sym typeface="Montserrat 1"/>
              </a:rPr>
              <a:t>Copy and Paste Email Verbiage: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12408-a0f0-4da4-9a5d-6f286998683e">
      <Terms xmlns="http://schemas.microsoft.com/office/infopath/2007/PartnerControls"/>
    </lcf76f155ced4ddcb4097134ff3c332f>
    <Date_x002f_Time xmlns="a8912408-a0f0-4da4-9a5d-6f286998683e" xsi:nil="true"/>
    <TaxCatchAll xmlns="a769b5e9-c3fb-4033-86b4-65f71e888a34" xsi:nil="true"/>
    <Status xmlns="a8912408-a0f0-4da4-9a5d-6f28699868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D8867D2A1B7F418275005A6DF6D2FD" ma:contentTypeVersion="21" ma:contentTypeDescription="Create a new document." ma:contentTypeScope="" ma:versionID="2d05ccbf3aea3fc7b0160587e658dd53">
  <xsd:schema xmlns:xsd="http://www.w3.org/2001/XMLSchema" xmlns:xs="http://www.w3.org/2001/XMLSchema" xmlns:p="http://schemas.microsoft.com/office/2006/metadata/properties" xmlns:ns2="a8912408-a0f0-4da4-9a5d-6f286998683e" xmlns:ns3="a769b5e9-c3fb-4033-86b4-65f71e888a34" targetNamespace="http://schemas.microsoft.com/office/2006/metadata/properties" ma:root="true" ma:fieldsID="6d33e1f327fc61e75924a6939280cd46" ns2:_="" ns3:_="">
    <xsd:import namespace="a8912408-a0f0-4da4-9a5d-6f286998683e"/>
    <xsd:import namespace="a769b5e9-c3fb-4033-86b4-65f71e888a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ate_x002f_Time" minOccurs="0"/>
                <xsd:element ref="ns2: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12408-a0f0-4da4-9a5d-6f2869986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ebcb1aa-99fe-481b-874a-bc8274cfd865"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Date_x002f_Time" ma:index="24" nillable="true" ma:displayName="Date/Time" ma:format="DateTime" ma:internalName="Date_x002f_Time">
      <xsd:simpleType>
        <xsd:restriction base="dms:DateTime"/>
      </xsd:simpleType>
    </xsd:element>
    <xsd:element name="Status" ma:index="25" nillable="true" ma:displayName="Status" ma:description="Use this to note the status of docs" ma:format="Dropdown" ma:internalName="Status">
      <xsd:simpleType>
        <xsd:restriction base="dms:Choice">
          <xsd:enumeration value="Ready for Review/Edit"/>
          <xsd:enumeration value="Review/Edit Done; Ready for Formatting then MLC"/>
          <xsd:enumeration value="Should be Archived; Not to go to MLC"/>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69b5e9-c3fb-4033-86b4-65f71e888a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69e6449-0611-4542-b091-91f3fe2d2888}" ma:internalName="TaxCatchAll" ma:showField="CatchAllData" ma:web="a769b5e9-c3fb-4033-86b4-65f71e888a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3D764-5005-42D4-A443-FEE90ED783D6}">
  <ds:schemaRefs>
    <ds:schemaRef ds:uri="http://schemas.microsoft.com/office/2006/metadata/properties"/>
    <ds:schemaRef ds:uri="http://schemas.microsoft.com/office/infopath/2007/PartnerControls"/>
    <ds:schemaRef ds:uri="a8912408-a0f0-4da4-9a5d-6f286998683e"/>
    <ds:schemaRef ds:uri="a769b5e9-c3fb-4033-86b4-65f71e888a34"/>
  </ds:schemaRefs>
</ds:datastoreItem>
</file>

<file path=customXml/itemProps2.xml><?xml version="1.0" encoding="utf-8"?>
<ds:datastoreItem xmlns:ds="http://schemas.openxmlformats.org/officeDocument/2006/customXml" ds:itemID="{881F4CA6-13F3-4D25-983B-12079D8B29E5}">
  <ds:schemaRefs>
    <ds:schemaRef ds:uri="http://schemas.microsoft.com/sharepoint/v3/contenttype/forms"/>
  </ds:schemaRefs>
</ds:datastoreItem>
</file>

<file path=customXml/itemProps3.xml><?xml version="1.0" encoding="utf-8"?>
<ds:datastoreItem xmlns:ds="http://schemas.openxmlformats.org/officeDocument/2006/customXml" ds:itemID="{475574A5-0C39-49FE-94F3-18E8E9DC4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12408-a0f0-4da4-9a5d-6f286998683e"/>
    <ds:schemaRef ds:uri="a769b5e9-c3fb-4033-86b4-65f71e888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 Internal Communications Templates </dc:title>
  <cp:revision>22</cp:revision>
  <dcterms:created xsi:type="dcterms:W3CDTF">2006-08-16T00:00:00Z</dcterms:created>
  <dcterms:modified xsi:type="dcterms:W3CDTF">2026-05-14T16:53:51Z</dcterms:modified>
  <dc:identifier>DAHJqE45d4M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0x010100BFD8867D2A1B7F418275005A6DF6D2FD</vt:lpwstr>
  </property>
  <property fmtid="{D5CDD505-2E9C-101B-9397-08002B2CF9AE}" pid="3" name="MediaServiceImageTags">
    <vt:lpwstr/>
  </property>
</Properties>
</file>