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D4E8A7-71F3-A132-0789-CD16EA369BEF}" v="8" dt="2026-08-24T15:15:40.71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l, Lesly" userId="S::ljeal@marketron.net::81bb15fa-c936-4770-a60d-53b920bd6e5f" providerId="AD" clId="Web-{CBD4E8A7-71F3-A132-0789-CD16EA369BEF}"/>
    <pc:docChg chg="modSld">
      <pc:chgData name="Jeal, Lesly" userId="S::ljeal@marketron.net::81bb15fa-c936-4770-a60d-53b920bd6e5f" providerId="AD" clId="Web-{CBD4E8A7-71F3-A132-0789-CD16EA369BEF}" dt="2026-08-24T15:15:40.713" v="3" actId="20577"/>
      <pc:docMkLst>
        <pc:docMk/>
      </pc:docMkLst>
      <pc:sldChg chg="modSp">
        <pc:chgData name="Jeal, Lesly" userId="S::ljeal@marketron.net::81bb15fa-c936-4770-a60d-53b920bd6e5f" providerId="AD" clId="Web-{CBD4E8A7-71F3-A132-0789-CD16EA369BEF}" dt="2026-08-24T15:15:40.713" v="3" actId="20577"/>
        <pc:sldMkLst>
          <pc:docMk/>
          <pc:sldMk cId="0" sldId="256"/>
        </pc:sldMkLst>
        <pc:spChg chg="mod">
          <ac:chgData name="Jeal, Lesly" userId="S::ljeal@marketron.net::81bb15fa-c936-4770-a60d-53b920bd6e5f" providerId="AD" clId="Web-{CBD4E8A7-71F3-A132-0789-CD16EA369BEF}" dt="2026-08-24T15:15:40.713" v="3" actId="20577"/>
          <ac:spMkLst>
            <pc:docMk/>
            <pc:sldMk cId="0" sldId="256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4280" y="397154"/>
            <a:ext cx="7010399" cy="13334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95793" y="677997"/>
            <a:ext cx="1390649" cy="2476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901" y="644361"/>
            <a:ext cx="3300729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spc="-65">
                <a:solidFill>
                  <a:srgbClr val="134A8F"/>
                </a:solidFill>
                <a:latin typeface="Verdana"/>
                <a:cs typeface="Verdana"/>
              </a:rPr>
              <a:t>Letter</a:t>
            </a:r>
            <a:r>
              <a:rPr sz="1650" b="1" spc="-80">
                <a:solidFill>
                  <a:srgbClr val="134A8F"/>
                </a:solidFill>
                <a:latin typeface="Verdana"/>
                <a:cs typeface="Verdana"/>
              </a:rPr>
              <a:t> </a:t>
            </a:r>
            <a:r>
              <a:rPr sz="1650" b="1" spc="-90">
                <a:solidFill>
                  <a:srgbClr val="134A8F"/>
                </a:solidFill>
                <a:latin typeface="Verdana"/>
                <a:cs typeface="Verdana"/>
              </a:rPr>
              <a:t>for</a:t>
            </a:r>
            <a:r>
              <a:rPr sz="1650" b="1" spc="-80">
                <a:solidFill>
                  <a:srgbClr val="134A8F"/>
                </a:solidFill>
                <a:latin typeface="Verdana"/>
                <a:cs typeface="Verdana"/>
              </a:rPr>
              <a:t> </a:t>
            </a:r>
            <a:r>
              <a:rPr sz="1650" b="1" spc="-55">
                <a:solidFill>
                  <a:srgbClr val="134A8F"/>
                </a:solidFill>
                <a:latin typeface="Verdana"/>
                <a:cs typeface="Verdana"/>
              </a:rPr>
              <a:t>Electronic</a:t>
            </a:r>
            <a:r>
              <a:rPr sz="1650" b="1" spc="-75">
                <a:solidFill>
                  <a:srgbClr val="134A8F"/>
                </a:solidFill>
                <a:latin typeface="Verdana"/>
                <a:cs typeface="Verdana"/>
              </a:rPr>
              <a:t> </a:t>
            </a:r>
            <a:r>
              <a:rPr sz="1650" b="1" spc="-70">
                <a:solidFill>
                  <a:srgbClr val="134A8F"/>
                </a:solidFill>
                <a:latin typeface="Verdana"/>
                <a:cs typeface="Verdana"/>
              </a:rPr>
              <a:t>Invoicing</a:t>
            </a:r>
            <a:endParaRPr sz="165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130911" y="8946832"/>
            <a:ext cx="20320" cy="9525"/>
          </a:xfrm>
          <a:custGeom>
            <a:avLst/>
            <a:gdLst/>
            <a:ahLst/>
            <a:cxnLst/>
            <a:rect l="l" t="t" r="r" b="b"/>
            <a:pathLst>
              <a:path w="20320" h="9525">
                <a:moveTo>
                  <a:pt x="20317" y="9524"/>
                </a:moveTo>
                <a:lnTo>
                  <a:pt x="0" y="9524"/>
                </a:lnTo>
                <a:lnTo>
                  <a:pt x="0" y="0"/>
                </a:lnTo>
                <a:lnTo>
                  <a:pt x="20317" y="0"/>
                </a:lnTo>
                <a:lnTo>
                  <a:pt x="20317" y="9524"/>
                </a:lnTo>
                <a:close/>
              </a:path>
            </a:pathLst>
          </a:custGeom>
          <a:solidFill>
            <a:srgbClr val="2324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4091" y="1497469"/>
            <a:ext cx="6955155" cy="774769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Hi</a:t>
            </a:r>
            <a:r>
              <a:rPr sz="1100" spc="-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[Name]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,</a:t>
            </a:r>
            <a:endParaRPr lang="en-US" sz="1100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100">
              <a:latin typeface="Calibri"/>
              <a:ea typeface="Calibri"/>
              <a:cs typeface="Calibri"/>
            </a:endParaRPr>
          </a:p>
          <a:p>
            <a:pPr marL="22225" marR="116205">
              <a:lnSpc>
                <a:spcPct val="108000"/>
              </a:lnSpc>
            </a:pP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As</a:t>
            </a:r>
            <a:r>
              <a:rPr sz="1100" spc="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part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of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our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ongoing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commitment</a:t>
            </a:r>
            <a:r>
              <a:rPr sz="1100" spc="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to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improving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efficiency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and</a:t>
            </a:r>
            <a:r>
              <a:rPr sz="1100" spc="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making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it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easier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to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do</a:t>
            </a:r>
            <a:r>
              <a:rPr sz="1100" spc="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business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with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5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us,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[Station/Market</a:t>
            </a:r>
            <a:r>
              <a:rPr sz="1100" spc="-5" dirty="0">
                <a:solidFill>
                  <a:srgbClr val="232425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Name]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is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transitioning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to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electronic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invoice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delivery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through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 err="1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Marketron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.</a:t>
            </a:r>
            <a:endParaRPr sz="1100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100">
              <a:latin typeface="Calibri"/>
              <a:ea typeface="Calibri"/>
              <a:cs typeface="Calibri"/>
            </a:endParaRPr>
          </a:p>
          <a:p>
            <a:pPr marL="22225" marR="95250">
              <a:lnSpc>
                <a:spcPct val="108000"/>
              </a:lnSpc>
            </a:pP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Electronic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invoicing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provides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faster </a:t>
            </a:r>
            <a:r>
              <a:rPr sz="1100" spc="-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delivery,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improved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visibility,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and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secure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access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to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your billing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information.</a:t>
            </a:r>
            <a:r>
              <a:rPr sz="1100" spc="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Invoices,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affidavits,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scripts,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and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any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supporting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documentation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required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for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co-</a:t>
            </a:r>
            <a:r>
              <a:rPr sz="1100" spc="-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op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reimbursement</a:t>
            </a:r>
            <a:r>
              <a:rPr sz="1100" spc="-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will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be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delivered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electronically.</a:t>
            </a:r>
            <a:r>
              <a:rPr sz="1100" spc="-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4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addition,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you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will</a:t>
            </a:r>
            <a:r>
              <a:rPr sz="1100" spc="-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have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the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option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to</a:t>
            </a:r>
            <a:r>
              <a:rPr sz="1100" spc="-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securely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view</a:t>
            </a:r>
            <a:r>
              <a:rPr sz="1100" spc="-4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and</a:t>
            </a:r>
            <a:r>
              <a:rPr sz="1100" spc="-4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pay</a:t>
            </a:r>
            <a:r>
              <a:rPr sz="1100" spc="-4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invoices</a:t>
            </a:r>
            <a:r>
              <a:rPr sz="1100" spc="-4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online.</a:t>
            </a:r>
            <a:endParaRPr sz="1100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100">
              <a:latin typeface="Calibri"/>
              <a:ea typeface="Calibri"/>
              <a:cs typeface="Calibri"/>
            </a:endParaRPr>
          </a:p>
          <a:p>
            <a:pPr marL="22225">
              <a:lnSpc>
                <a:spcPct val="100000"/>
              </a:lnSpc>
            </a:pP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To</a:t>
            </a:r>
            <a:r>
              <a:rPr sz="1100" spc="-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ensure</a:t>
            </a:r>
            <a:r>
              <a:rPr sz="1100" spc="-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</a:t>
            </a:r>
            <a:r>
              <a:rPr sz="1100" spc="-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smooth</a:t>
            </a:r>
            <a:r>
              <a:rPr sz="1100" spc="-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transition,</a:t>
            </a:r>
            <a:r>
              <a:rPr sz="1100" spc="-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please</a:t>
            </a:r>
            <a:r>
              <a:rPr sz="1100" spc="-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provide</a:t>
            </a:r>
            <a:r>
              <a:rPr sz="1100" spc="-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the</a:t>
            </a:r>
            <a:r>
              <a:rPr sz="1100" spc="-1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following</a:t>
            </a:r>
            <a:r>
              <a:rPr sz="1100" spc="-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information:</a:t>
            </a:r>
            <a:endParaRPr sz="110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100">
              <a:latin typeface="Calibri"/>
              <a:ea typeface="Calibri"/>
              <a:cs typeface="Calibri"/>
            </a:endParaRPr>
          </a:p>
          <a:p>
            <a:pPr marL="31750">
              <a:lnSpc>
                <a:spcPct val="100000"/>
              </a:lnSpc>
            </a:pPr>
            <a:r>
              <a:rPr sz="1100" b="1" spc="-55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Advertiser</a:t>
            </a:r>
            <a:r>
              <a:rPr sz="1100" b="1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Information</a:t>
            </a:r>
            <a:endParaRPr sz="1100">
              <a:latin typeface="Calibri"/>
              <a:ea typeface="Calibri"/>
              <a:cs typeface="Calibri"/>
            </a:endParaRPr>
          </a:p>
          <a:p>
            <a:pPr marL="31750">
              <a:lnSpc>
                <a:spcPct val="100000"/>
              </a:lnSpc>
              <a:spcBef>
                <a:spcPts val="775"/>
              </a:spcBef>
            </a:pP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Advertiser</a:t>
            </a:r>
            <a:r>
              <a:rPr sz="1100" spc="-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2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Name:</a:t>
            </a:r>
            <a:endParaRPr sz="110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100">
              <a:latin typeface="Calibri"/>
              <a:ea typeface="Calibri"/>
              <a:cs typeface="Calibri"/>
            </a:endParaRPr>
          </a:p>
          <a:p>
            <a:pPr marL="12700"/>
            <a:r>
              <a:rPr sz="1100" b="1" spc="-4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Billing</a:t>
            </a:r>
            <a:r>
              <a:rPr sz="1100" b="1" spc="-5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b="1" spc="-3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Contact</a:t>
            </a:r>
            <a:r>
              <a:rPr sz="1100" b="1" spc="-4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b="1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Information</a:t>
            </a:r>
            <a:r>
              <a:rPr lang="en-US" sz="1100" b="1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endParaRPr sz="1100" dirty="0">
              <a:latin typeface="Calibri"/>
              <a:ea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First</a:t>
            </a:r>
            <a:r>
              <a:rPr sz="1100" spc="-9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8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&amp;</a:t>
            </a:r>
            <a:r>
              <a:rPr sz="1100" spc="-9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Last</a:t>
            </a:r>
            <a:r>
              <a:rPr sz="1100" spc="-9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2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Name:</a:t>
            </a:r>
            <a:endParaRPr sz="1100">
              <a:latin typeface="Calibri"/>
              <a:ea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Phone</a:t>
            </a:r>
            <a:r>
              <a:rPr sz="1100" spc="1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Number</a:t>
            </a:r>
            <a:r>
              <a:rPr sz="1100" spc="1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32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:</a:t>
            </a:r>
            <a:endParaRPr sz="1100">
              <a:latin typeface="Calibri"/>
              <a:ea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Email</a:t>
            </a:r>
            <a:r>
              <a:rPr sz="1100" spc="-3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Address:</a:t>
            </a:r>
            <a:endParaRPr sz="110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100">
              <a:latin typeface="Calibri"/>
              <a:ea typeface="Calibri"/>
              <a:cs typeface="Calibri"/>
            </a:endParaRPr>
          </a:p>
          <a:p>
            <a:pPr marL="31750">
              <a:spcBef>
                <a:spcPts val="5"/>
              </a:spcBef>
            </a:pPr>
            <a:r>
              <a:rPr lang="en-US" sz="1100" b="1" spc="-35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Additional</a:t>
            </a:r>
            <a:r>
              <a:rPr sz="1100" b="1" spc="-3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100" b="1" spc="-5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b="1" spc="-7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Invoice</a:t>
            </a:r>
            <a:r>
              <a:rPr sz="1100" b="1" spc="-4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b="1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Recipients:</a:t>
            </a:r>
            <a:endParaRPr sz="1100">
              <a:latin typeface="Calibri"/>
              <a:ea typeface="Calibri"/>
              <a:cs typeface="Calibri"/>
            </a:endParaRPr>
          </a:p>
          <a:p>
            <a:pPr marL="31750">
              <a:lnSpc>
                <a:spcPct val="100000"/>
              </a:lnSpc>
              <a:spcBef>
                <a:spcPts val="560"/>
              </a:spcBef>
            </a:pPr>
            <a:r>
              <a:rPr sz="1100" i="1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Please</a:t>
            </a:r>
            <a:r>
              <a:rPr sz="1100" i="1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i="1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include</a:t>
            </a:r>
            <a:r>
              <a:rPr sz="1100" i="1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i="1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anyone</a:t>
            </a:r>
            <a:r>
              <a:rPr sz="1100" i="1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i="1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who</a:t>
            </a:r>
            <a:r>
              <a:rPr sz="1100" i="1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i="1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should</a:t>
            </a:r>
            <a:r>
              <a:rPr sz="1100" i="1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i="1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receive</a:t>
            </a:r>
            <a:r>
              <a:rPr sz="1100" i="1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i="1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invoice</a:t>
            </a:r>
            <a:r>
              <a:rPr sz="1100" i="1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i="1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notifications.</a:t>
            </a:r>
            <a:endParaRPr sz="1100">
              <a:latin typeface="Calibri"/>
              <a:ea typeface="Calibri"/>
              <a:cs typeface="Calibri"/>
            </a:endParaRPr>
          </a:p>
          <a:p>
            <a:pPr marL="31750">
              <a:lnSpc>
                <a:spcPct val="100000"/>
              </a:lnSpc>
              <a:spcBef>
                <a:spcPts val="925"/>
              </a:spcBef>
            </a:pP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First</a:t>
            </a:r>
            <a:r>
              <a:rPr sz="1100" spc="-9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8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&amp;</a:t>
            </a:r>
            <a:r>
              <a:rPr sz="1100" spc="-9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Last</a:t>
            </a:r>
            <a:r>
              <a:rPr sz="1100" spc="-9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2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Name:</a:t>
            </a:r>
            <a:endParaRPr sz="1100">
              <a:latin typeface="Calibri"/>
              <a:ea typeface="Calibri"/>
              <a:cs typeface="Calibri"/>
            </a:endParaRPr>
          </a:p>
          <a:p>
            <a:pPr marL="31750">
              <a:lnSpc>
                <a:spcPct val="100000"/>
              </a:lnSpc>
              <a:spcBef>
                <a:spcPts val="894"/>
              </a:spcBef>
            </a:pP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Phone</a:t>
            </a:r>
            <a:r>
              <a:rPr sz="1100" spc="1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Number</a:t>
            </a:r>
            <a:r>
              <a:rPr sz="1100" spc="1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32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:</a:t>
            </a:r>
            <a:endParaRPr sz="1100">
              <a:latin typeface="Calibri"/>
              <a:ea typeface="Calibri"/>
              <a:cs typeface="Calibri"/>
            </a:endParaRPr>
          </a:p>
          <a:p>
            <a:pPr marL="31750">
              <a:lnSpc>
                <a:spcPct val="100000"/>
              </a:lnSpc>
              <a:spcBef>
                <a:spcPts val="969"/>
              </a:spcBef>
            </a:pP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Email</a:t>
            </a:r>
            <a:r>
              <a:rPr sz="1100" spc="-3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Address:</a:t>
            </a:r>
            <a:endParaRPr sz="110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100">
              <a:latin typeface="Calibri"/>
              <a:ea typeface="Calibri"/>
              <a:cs typeface="Calibri"/>
            </a:endParaRPr>
          </a:p>
          <a:p>
            <a:pPr marL="31750" marR="25400">
              <a:lnSpc>
                <a:spcPct val="113599"/>
              </a:lnSpc>
            </a:pPr>
            <a:r>
              <a:rPr sz="1100" spc="-7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If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you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require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printed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invoices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or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supporting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documentation,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please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let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us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know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and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we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will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work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with</a:t>
            </a:r>
            <a:r>
              <a:rPr sz="1100" spc="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you</a:t>
            </a:r>
            <a:r>
              <a:rPr sz="1100" spc="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to</a:t>
            </a:r>
            <a:r>
              <a:rPr sz="1100" spc="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accommodate</a:t>
            </a:r>
            <a:r>
              <a:rPr sz="1100" spc="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your</a:t>
            </a:r>
            <a:r>
              <a:rPr sz="1100" spc="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needs.</a:t>
            </a:r>
            <a:endParaRPr sz="1100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1100">
              <a:latin typeface="Calibri"/>
              <a:ea typeface="Calibri"/>
              <a:cs typeface="Calibri"/>
            </a:endParaRPr>
          </a:p>
          <a:p>
            <a:pPr marL="31750" marR="17145">
              <a:lnSpc>
                <a:spcPct val="113599"/>
              </a:lnSpc>
            </a:pP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Once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your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information</a:t>
            </a:r>
            <a:r>
              <a:rPr sz="1100" spc="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has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been</a:t>
            </a:r>
            <a:r>
              <a:rPr sz="1100" spc="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received,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you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will</a:t>
            </a:r>
            <a:r>
              <a:rPr sz="1100" spc="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begin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receiving</a:t>
            </a:r>
            <a:r>
              <a:rPr sz="1100" spc="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electronic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invoice</a:t>
            </a:r>
            <a:r>
              <a:rPr sz="1100" spc="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notifications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with</a:t>
            </a:r>
            <a:r>
              <a:rPr sz="1100" spc="-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secure</a:t>
            </a:r>
            <a:r>
              <a:rPr sz="1100" spc="-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access</a:t>
            </a:r>
            <a:r>
              <a:rPr sz="1100" spc="-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to</a:t>
            </a:r>
            <a:r>
              <a:rPr sz="1100" spc="-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3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view,</a:t>
            </a:r>
            <a:r>
              <a:rPr sz="1100" spc="-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download,</a:t>
            </a:r>
            <a:r>
              <a:rPr sz="1100" spc="-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and</a:t>
            </a:r>
            <a:r>
              <a:rPr sz="1100" spc="-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pay</a:t>
            </a:r>
            <a:r>
              <a:rPr sz="1100" spc="-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invoices</a:t>
            </a:r>
            <a:r>
              <a:rPr sz="1100" spc="-3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online.</a:t>
            </a:r>
            <a:endParaRPr sz="110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1100">
              <a:latin typeface="Calibri"/>
              <a:ea typeface="Calibri"/>
              <a:cs typeface="Calibri"/>
            </a:endParaRPr>
          </a:p>
          <a:p>
            <a:pPr marL="31750" marR="23495">
              <a:lnSpc>
                <a:spcPct val="113599"/>
              </a:lnSpc>
            </a:pP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Thank you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for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your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partnership and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cooperation </a:t>
            </a:r>
            <a:r>
              <a:rPr sz="1100" spc="-25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as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we continue to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modernize and streamline</a:t>
            </a:r>
            <a:r>
              <a:rPr sz="1100" spc="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25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our 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billing</a:t>
            </a:r>
            <a:r>
              <a:rPr sz="1100" spc="7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processes.</a:t>
            </a:r>
            <a:endParaRPr sz="110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1100">
              <a:latin typeface="Calibri"/>
              <a:ea typeface="Calibri"/>
              <a:cs typeface="Calibri"/>
            </a:endParaRPr>
          </a:p>
          <a:p>
            <a:pPr marL="31750" marR="5080">
              <a:lnSpc>
                <a:spcPct val="113599"/>
              </a:lnSpc>
            </a:pP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Please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send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your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company's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accounting information to</a:t>
            </a:r>
            <a:r>
              <a:rPr lang="en-US"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100" spc="-5">
                <a:solidFill>
                  <a:srgbClr val="232425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[contact email]</a:t>
            </a:r>
            <a:r>
              <a:rPr lang="en-US"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 </a:t>
            </a:r>
            <a:r>
              <a:rPr sz="110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or</a:t>
            </a:r>
            <a:r>
              <a:rPr sz="1100" spc="-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return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this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completed</a:t>
            </a:r>
            <a:r>
              <a:rPr sz="1100" spc="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form</a:t>
            </a:r>
            <a:r>
              <a:rPr sz="1100" spc="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with</a:t>
            </a:r>
            <a:r>
              <a:rPr sz="1100" spc="2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your</a:t>
            </a:r>
            <a:r>
              <a:rPr sz="1100" spc="25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100" spc="-10" dirty="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payment.</a:t>
            </a:r>
            <a:endParaRPr sz="1100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ea typeface="Calibri"/>
              <a:cs typeface="Calibri"/>
            </a:endParaRPr>
          </a:p>
          <a:p>
            <a:pPr marL="31750" marR="6180455">
              <a:lnSpc>
                <a:spcPct val="125000"/>
              </a:lnSpc>
            </a:pPr>
            <a:r>
              <a:rPr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Sincerely</a:t>
            </a:r>
            <a:r>
              <a:rPr lang="en-US" sz="1100" spc="-10">
                <a:solidFill>
                  <a:srgbClr val="232425"/>
                </a:solidFill>
                <a:latin typeface="Calibri"/>
                <a:ea typeface="Calibri"/>
                <a:cs typeface="Calibri"/>
              </a:rPr>
              <a:t>,</a:t>
            </a:r>
            <a:endParaRPr lang="en-US" sz="11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1750" marR="6180455">
              <a:lnSpc>
                <a:spcPct val="125000"/>
              </a:lnSpc>
            </a:pPr>
            <a:r>
              <a:rPr lang="en-US" sz="1100" spc="-10">
                <a:solidFill>
                  <a:srgbClr val="232425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[Name]</a:t>
            </a:r>
            <a:endParaRPr sz="1100"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242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912408-a0f0-4da4-9a5d-6f286998683e">
      <Terms xmlns="http://schemas.microsoft.com/office/infopath/2007/PartnerControls"/>
    </lcf76f155ced4ddcb4097134ff3c332f>
    <Date_x002f_Time xmlns="a8912408-a0f0-4da4-9a5d-6f286998683e" xsi:nil="true"/>
    <TaxCatchAll xmlns="a769b5e9-c3fb-4033-86b4-65f71e888a34" xsi:nil="true"/>
    <Status xmlns="a8912408-a0f0-4da4-9a5d-6f286998683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D8867D2A1B7F418275005A6DF6D2FD" ma:contentTypeVersion="22" ma:contentTypeDescription="Create a new document." ma:contentTypeScope="" ma:versionID="7e0b18554e5b512b96bb4b4afed58bbc">
  <xsd:schema xmlns:xsd="http://www.w3.org/2001/XMLSchema" xmlns:xs="http://www.w3.org/2001/XMLSchema" xmlns:p="http://schemas.microsoft.com/office/2006/metadata/properties" xmlns:ns2="a8912408-a0f0-4da4-9a5d-6f286998683e" xmlns:ns3="a769b5e9-c3fb-4033-86b4-65f71e888a34" targetNamespace="http://schemas.microsoft.com/office/2006/metadata/properties" ma:root="true" ma:fieldsID="2819b95f684773e01f81a2ef8ad6d210" ns2:_="" ns3:_="">
    <xsd:import namespace="a8912408-a0f0-4da4-9a5d-6f286998683e"/>
    <xsd:import namespace="a769b5e9-c3fb-4033-86b4-65f71e888a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Date_x002f_Time" minOccurs="0"/>
                <xsd:element ref="ns2:Statu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912408-a0f0-4da4-9a5d-6f28699868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ebcb1aa-99fe-481b-874a-bc8274cfd8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Date_x002f_Time" ma:index="24" nillable="true" ma:displayName="Date/Time" ma:format="DateTime" ma:internalName="Date_x002f_Time">
      <xsd:simpleType>
        <xsd:restriction base="dms:DateTime"/>
      </xsd:simpleType>
    </xsd:element>
    <xsd:element name="Status" ma:index="25" nillable="true" ma:displayName="Status" ma:description="Use this to note the status of docs" ma:format="Dropdown" ma:internalName="Status">
      <xsd:simpleType>
        <xsd:restriction base="dms:Choice">
          <xsd:enumeration value="Ready for Review/Edit"/>
          <xsd:enumeration value="Review/Edit Done; Ready for Formatting then MLC"/>
          <xsd:enumeration value="Should be Archived; Not to go to MLC"/>
        </xsd:restriction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69b5e9-c3fb-4033-86b4-65f71e888a3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69e6449-0611-4542-b091-91f3fe2d2888}" ma:internalName="TaxCatchAll" ma:showField="CatchAllData" ma:web="a769b5e9-c3fb-4033-86b4-65f71e888a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B2F747-7681-4F69-9710-1F1B56C70ECF}">
  <ds:schemaRefs>
    <ds:schemaRef ds:uri="a769b5e9-c3fb-4033-86b4-65f71e888a34"/>
    <ds:schemaRef ds:uri="a8912408-a0f0-4da4-9a5d-6f286998683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0204BF2-4983-4B1F-9B53-5E8B8D356896}">
  <ds:schemaRefs>
    <ds:schemaRef ds:uri="a769b5e9-c3fb-4033-86b4-65f71e888a34"/>
    <ds:schemaRef ds:uri="a8912408-a0f0-4da4-9a5d-6f286998683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AF6CB50-C450-4EBF-9ACE-9908DAFC8C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Biz Form- Marketron</dc:title>
  <dc:creator>Marketron Marketing</dc:creator>
  <cp:keywords>DAHMYc4MQr8,BAEosm1rCeE,0</cp:keywords>
  <cp:revision>16</cp:revision>
  <dcterms:created xsi:type="dcterms:W3CDTF">2026-06-12T18:19:16Z</dcterms:created>
  <dcterms:modified xsi:type="dcterms:W3CDTF">2026-08-24T15:15:45Z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2026-06-12T00:00:00Z</vt:filetime>
  </property>
  <property fmtid="{D5CDD505-2E9C-101B-9397-08002B2CF9AE}" pid="4" name="Creator">
    <vt:lpwstr>Canva</vt:lpwstr>
  </property>
  <property fmtid="{D5CDD505-2E9C-101B-9397-08002B2CF9AE}" pid="5" name="LastSaved">
    <vt:filetime>2026-06-12T00:00:00Z</vt:filetime>
  </property>
  <property fmtid="{D5CDD505-2E9C-101B-9397-08002B2CF9AE}" pid="6" name="Producer">
    <vt:lpwstr>Canva</vt:lpwstr>
  </property>
  <property fmtid="{D5CDD505-2E9C-101B-9397-08002B2CF9AE}" pid="7" name="ContentTypeId">
    <vt:lpwstr>0x010100BFD8867D2A1B7F418275005A6DF6D2FD</vt:lpwstr>
  </property>
  <property fmtid="{D5CDD505-2E9C-101B-9397-08002B2CF9AE}" pid="8" name="MediaServiceImageTags">
    <vt:lpwstr/>
  </property>
</Properties>
</file>